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_rels/notesSlide1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9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media/image53.jpeg" ContentType="image/jpeg"/>
  <Override PartName="/ppt/media/image1.jpeg" ContentType="image/jpeg"/>
  <Override PartName="/ppt/media/image28.png" ContentType="image/png"/>
  <Override PartName="/ppt/media/image100.png" ContentType="image/png"/>
  <Override PartName="/ppt/media/image59.png" ContentType="image/png"/>
  <Override PartName="/ppt/media/image3.png" ContentType="image/png"/>
  <Override PartName="/ppt/media/image58.png" ContentType="image/png"/>
  <Override PartName="/ppt/media/image2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jpeg" ContentType="image/jpeg"/>
  <Override PartName="/ppt/media/image56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1.png" ContentType="image/png"/>
  <Override PartName="/ppt/media/image29.png" ContentType="image/png"/>
  <Override PartName="/ppt/media/image60.gif" ContentType="image/gif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jpeg" ContentType="image/jpeg"/>
  <Override PartName="/ppt/media/image36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4.png" ContentType="image/png"/>
  <Override PartName="/ppt/media/image55.png" ContentType="image/png"/>
  <Override PartName="/ppt/media/image57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jpeg" ContentType="image/jpe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CA9AF627-DE4A-4818-B952-FB9EAFD688B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B14FC606-9956-44D9-B0CC-9F6CE17E114F}" type="slidenum">
              <a:rPr b="0" lang="en-US" sz="1200" spc="-1" strike="noStrike">
                <a:latin typeface="Times New Roman"/>
              </a:rPr>
              <a:t>53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1A3EEC14-8857-4A8F-92EE-D04491A81596}" type="slidenum">
              <a:rPr b="0" lang="en-US" sz="1200" spc="-1" strike="noStrike">
                <a:latin typeface="Times New Roman"/>
              </a:rPr>
              <a:t>53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D585B4D7-37A4-4FED-9982-7427F1171BC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35DDE43E-5586-4F4D-8CBB-8A8C4C9E47E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EF81E0B4-E832-4CB2-B736-6DE7CC7E13F2}" type="slidenum">
              <a:rPr b="0" lang="en-US" sz="1200" spc="-1" strike="noStrike">
                <a:latin typeface="Times New Roman"/>
              </a:rPr>
              <a:t>53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github.com/DrStef/Applied_Data_Science_Capstone/blob/main/GH_jupyter-labs-webscraping_v4.ipynb" TargetMode="External"/><Relationship Id="rId3" Type="http://schemas.openxmlformats.org/officeDocument/2006/relationships/hyperlink" Target="https://github.com/DrStef/Applied_Data_Science_Capstone/blob/main/GH_jupyter-labs-webscraping_v4.ipynb" TargetMode="External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api.spacexdata.com/v4/launches/past" TargetMode="External"/><Relationship Id="rId3" Type="http://schemas.openxmlformats.org/officeDocument/2006/relationships/hyperlink" Target="https://github.com/DrStef/Applied_Data_Science_Capstone/blob/main/GH_jupyter-labs-spacex-data-collection-api_v5.ipynb" TargetMode="External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hyperlink" Target="https://github.com/DrStef/Applied_Data_Science_Capstone/blob/main/GH_labs-jupyter-spacex-Data%20wrangling_v3.ipynb" TargetMode="External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hyperlink" Target="https://github.com/DrStef/Applied_Data_Science_Capstone/blob/main/GH_jupyter-labs-eda-sql-coursera_v10.ipynb" TargetMode="External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hyperlink" Target="https://github.com/DrStef/Applied_Data_Science_Capstone/blob/main/GH_jupyter-labs-eda-dataviz-v10.ipynb" TargetMode="External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hyperlink" Target="https://nbviewer.org/github/DrStef/Applied_Data_Science_Capstone/blob/main/GH_lab_jupyter_launch_site_location_v4.ipynb" TargetMode="External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hyperlink" Target="https://github.com/DrStef/Applied_Data_Science_Capstone/blob/main/GH_Build_a_Dashboard_Application_with_Plotly_Dash_v10.ipynb" TargetMode="External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hyperlink" Target="https://github.com/DrStef/Applied_Data_Science_Capstone/blob/main/GH_SpaceX_Machine%20Learning%20Prediction_Part_5_v8_shuffling.ipynb" TargetMode="External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hyperlink" Target="https://adsabs.harvard.edu/full/1996ESASP.386..237F" TargetMode="External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gif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hyperlink" Target="https://nbviewer.org/github/DrStef/Applied_Data_Science_Capstone/blob/main/GH_lab_jupyter_launch_site_location_v4.ipynb" TargetMode="External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hyperlink" Target="https://arstechnica.com/science/2021/03/european-leaders-say-an-immediate-response-needed-to-the-rise-of-spacex/" TargetMode="External"/><Relationship Id="rId3" Type="http://schemas.openxmlformats.org/officeDocument/2006/relationships/hyperlink" Target="https://www.arianespace.com/vehicle/ariane-5/" TargetMode="External"/><Relationship Id="rId4" Type="http://schemas.openxmlformats.org/officeDocument/2006/relationships/hyperlink" Target="https://www.arianespace.com/wp-content/uploads/2020/06/Arianespace_Brochure_Ariane5_Sept2019.pdf" TargetMode="External"/><Relationship Id="rId5" Type="http://schemas.openxmlformats.org/officeDocument/2006/relationships/hyperlink" Target="https://www.arianespace.com/ariane-6/" TargetMode="External"/><Relationship Id="rId6" Type="http://schemas.openxmlformats.org/officeDocument/2006/relationships/hyperlink" Target="https://www.arianespace.com/wp-content/uploads/2020/06/Arianespace_Brochure_Ariane6_Sept2019.pdf" TargetMode="External"/><Relationship Id="rId7" Type="http://schemas.openxmlformats.org/officeDocument/2006/relationships/hyperlink" Target="https://www.inverse.com/innovation/ariane-6-vs-spacex" TargetMode="External"/><Relationship Id="rId8" Type="http://schemas.openxmlformats.org/officeDocument/2006/relationships/hyperlink" Target="https://adsabs.harvard.edu/full/1996ESASP.386..237F" TargetMode="External"/><Relationship Id="rId9" Type="http://schemas.openxmlformats.org/officeDocument/2006/relationships/hyperlink" Target="https://github.com/DrStef/Applied_Data_Science_Capstone/blob/main/GH_jupyter-labs-spacex-data-collection-api_v5.ipynb" TargetMode="External"/><Relationship Id="rId10" Type="http://schemas.openxmlformats.org/officeDocument/2006/relationships/hyperlink" Target="https://github.com/DrStef/Applied_Data_Science_Capstone/blob/main/GH_labs-jupyter-spacex-Data%20wrangling_v3.ipynb" TargetMode="External"/><Relationship Id="rId11" Type="http://schemas.openxmlformats.org/officeDocument/2006/relationships/hyperlink" Target="https://github.com/DrStef/Applied_Data_Science_Capstone/blob/main/GH_jupyter-labs-eda-sql-coursera_v10.ipynb" TargetMode="External"/><Relationship Id="rId12" Type="http://schemas.openxmlformats.org/officeDocument/2006/relationships/hyperlink" Target="https://github.com/DrStef/Applied_Data_Science_Capstone/blob/main/GH_jupyter-labs-eda-dataviz-v10.ipynb" TargetMode="External"/><Relationship Id="rId13" Type="http://schemas.openxmlformats.org/officeDocument/2006/relationships/hyperlink" Target="https://github.com/DrStef/Applied_Data_Science_Capstone/blob/main/GH_SpaceX_Machine%20Learning%20Prediction_Part_5_v8_shuffling.ipynb" TargetMode="External"/><Relationship Id="rId14" Type="http://schemas.openxmlformats.org/officeDocument/2006/relationships/hyperlink" Target="https://nbviewer.org/github/DrStef/Applied_Data_Science_Capstone/blob/main/GH_lab_jupyter_launch_site_location_v4.ipynb" TargetMode="External"/><Relationship Id="rId15" Type="http://schemas.openxmlformats.org/officeDocument/2006/relationships/hyperlink" Target="https://github.com/DrStef/Applied_Data_Science_Capstone/blob/main/GH_jupyter-labs-webscraping_v4.ipynb" TargetMode="External"/><Relationship Id="rId16" Type="http://schemas.openxmlformats.org/officeDocument/2006/relationships/hyperlink" Target="https://github.com/DrStef/Applied_Data_Science_Capstone/blob/main/GH_Build_a_Dashboard_Application_with_Plotly_Dash_v10.ipynb" TargetMode="External"/><Relationship Id="rId17" Type="http://schemas.openxmlformats.org/officeDocument/2006/relationships/hyperlink" Target="https://github.com/DrStef/Applied_Data_Science_Capstone/blob/main/Applied_Data_Science_Capstone_Extra_Web_Scraping_v1.ipynb" TargetMode="External"/><Relationship Id="rId18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5"/>
          <p:cNvSpPr/>
          <p:nvPr/>
        </p:nvSpPr>
        <p:spPr>
          <a:xfrm>
            <a:off x="659880" y="4847400"/>
            <a:ext cx="321768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e7e6e6"/>
                </a:solidFill>
                <a:latin typeface="Tahoma"/>
                <a:ea typeface="SF Pro"/>
              </a:rPr>
              <a:t>Stephane DEDIEU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e7e6e6"/>
                </a:solidFill>
                <a:latin typeface="Tahoma"/>
                <a:ea typeface="SF Pro"/>
              </a:rPr>
              <a:t>June 2</a:t>
            </a:r>
            <a:r>
              <a:rPr b="1" lang="en-US" sz="1500" spc="-1" strike="noStrike" baseline="14000000">
                <a:solidFill>
                  <a:srgbClr val="e7e6e6"/>
                </a:solidFill>
                <a:latin typeface="Tahoma"/>
                <a:ea typeface="SF Pro"/>
              </a:rPr>
              <a:t>nd</a:t>
            </a:r>
            <a:r>
              <a:rPr b="1" lang="en-US" sz="1500" spc="-1" strike="noStrike">
                <a:solidFill>
                  <a:srgbClr val="e7e6e6"/>
                </a:solidFill>
                <a:latin typeface="Tahoma"/>
                <a:ea typeface="SF Pro"/>
              </a:rPr>
              <a:t>, 2022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094840" cy="619920"/>
          </a:xfrm>
          <a:prstGeom prst="rect">
            <a:avLst/>
          </a:prstGeom>
          <a:ln w="0">
            <a:noFill/>
          </a:ln>
        </p:spPr>
      </p:pic>
      <p:sp>
        <p:nvSpPr>
          <p:cNvPr id="160" name="TextBox 2"/>
          <p:cNvSpPr/>
          <p:nvPr/>
        </p:nvSpPr>
        <p:spPr>
          <a:xfrm>
            <a:off x="659880" y="3200400"/>
            <a:ext cx="436068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Tahoma"/>
                <a:ea typeface="SF Pro"/>
              </a:rPr>
              <a:t>Winning Space Race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Tahoma"/>
                <a:ea typeface="SF Pro"/>
              </a:rPr>
              <a:t>with Data Science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3863F89-A174-4AFA-961A-2506C34ACC5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9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690120" y="1529280"/>
            <a:ext cx="5252040" cy="38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was collected from: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-open source SpaceX REST API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-webscraping Falcon9 launch data in Wikipedia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-webscraping Ariane5 launcher data in Wikipedia </a:t>
            </a:r>
            <a:r>
              <a:rPr b="1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 reference graphs only.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(not prepared for ML)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196" name=""/>
          <p:cNvGrpSpPr/>
          <p:nvPr/>
        </p:nvGrpSpPr>
        <p:grpSpPr>
          <a:xfrm>
            <a:off x="6172200" y="1196640"/>
            <a:ext cx="4566960" cy="4289760"/>
            <a:chOff x="6172200" y="1196640"/>
            <a:chExt cx="4566960" cy="4289760"/>
          </a:xfrm>
        </p:grpSpPr>
        <p:sp>
          <p:nvSpPr>
            <p:cNvPr id="197" name=""/>
            <p:cNvSpPr/>
            <p:nvPr/>
          </p:nvSpPr>
          <p:spPr>
            <a:xfrm>
              <a:off x="7238520" y="1828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"/>
            <p:cNvSpPr/>
            <p:nvPr/>
          </p:nvSpPr>
          <p:spPr>
            <a:xfrm>
              <a:off x="6172200" y="459936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i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data_set_part1.csv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8001000" y="1197000"/>
              <a:ext cx="273816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Web scraping Wikipedia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0" name=""/>
            <p:cNvSpPr/>
            <p:nvPr/>
          </p:nvSpPr>
          <p:spPr>
            <a:xfrm>
              <a:off x="9535320" y="1819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"/>
            <p:cNvSpPr/>
            <p:nvPr/>
          </p:nvSpPr>
          <p:spPr>
            <a:xfrm>
              <a:off x="8458200" y="37105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Clean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2" name=""/>
            <p:cNvSpPr/>
            <p:nvPr/>
          </p:nvSpPr>
          <p:spPr>
            <a:xfrm>
              <a:off x="8458200" y="27961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Extract Table data with Beautiful soup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3" name=""/>
            <p:cNvSpPr/>
            <p:nvPr/>
          </p:nvSpPr>
          <p:spPr>
            <a:xfrm>
              <a:off x="8458200" y="18817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Get URL response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4" name=""/>
            <p:cNvSpPr/>
            <p:nvPr/>
          </p:nvSpPr>
          <p:spPr>
            <a:xfrm>
              <a:off x="8458200" y="459900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i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data_set_part2.csv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5" name=""/>
            <p:cNvSpPr/>
            <p:nvPr/>
          </p:nvSpPr>
          <p:spPr>
            <a:xfrm>
              <a:off x="6172200" y="1196640"/>
              <a:ext cx="205128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SpaceX REST API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6" name=""/>
            <p:cNvSpPr/>
            <p:nvPr/>
          </p:nvSpPr>
          <p:spPr>
            <a:xfrm>
              <a:off x="6172200" y="37108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value with mean value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7" name=""/>
            <p:cNvSpPr/>
            <p:nvPr/>
          </p:nvSpPr>
          <p:spPr>
            <a:xfrm>
              <a:off x="6172200" y="27964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Restricted dataframe to Falcon 9 launches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8" name=""/>
            <p:cNvSpPr/>
            <p:nvPr/>
          </p:nvSpPr>
          <p:spPr>
            <a:xfrm>
              <a:off x="6172200" y="18820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Requested and parsed SpaceX launch data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67AF305-49BE-4389-9B71-68A5E1006DB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itle 1"/>
          <p:cNvSpPr/>
          <p:nvPr/>
        </p:nvSpPr>
        <p:spPr>
          <a:xfrm>
            <a:off x="922320" y="69120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7724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Saved in a Dictionary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Appended Data to Keys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Calibri;Calibri"/>
              </a:rPr>
              <a:t> 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3427920" y="1828800"/>
            <a:ext cx="388224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Acquired historical launch data from Wikipedia page 'List of Falcon 9 and Falcon Heavy Launches'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Requested the Falcon9 Launch Wiki page from its Wikipedia URL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7772400" y="1828800"/>
            <a:ext cx="2738160" cy="113796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Created a beautiful soup object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1148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Converted Dictionary to Dataframe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1143000" y="5038920"/>
            <a:ext cx="2052360" cy="44244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Saved Dataframe into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.csv file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7325640" y="2384640"/>
            <a:ext cx="4572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"/>
          <p:cNvSpPr/>
          <p:nvPr/>
        </p:nvSpPr>
        <p:spPr>
          <a:xfrm>
            <a:off x="9144000" y="2971800"/>
            <a:ext cx="360" cy="18288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7772400" y="3200400"/>
            <a:ext cx="273816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Found all tables.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Extracted all column/variable names from the HTML table header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68580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 flipH="1">
            <a:off x="32004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 txBox="1"/>
          <p:nvPr/>
        </p:nvSpPr>
        <p:spPr>
          <a:xfrm>
            <a:off x="685800" y="6172200"/>
            <a:ext cx="75438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2"/>
              </a:rPr>
              <a:t>https://github.com/DrStef/Applied_Data_Science_Capstone/blob/main/GH_jupyter-labs-webscraping_v4.ipynb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  <p:sp>
        <p:nvSpPr>
          <p:cNvPr id="223" name=""/>
          <p:cNvSpPr txBox="1"/>
          <p:nvPr/>
        </p:nvSpPr>
        <p:spPr>
          <a:xfrm>
            <a:off x="-2882880" y="6026040"/>
            <a:ext cx="6985440" cy="24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3"/>
              </a:rPr>
              <a:t>https://github.com/DrStef/Applied_Data_Science_Capstone/blob/main/GH_jupyter-labs-webscraping_v4.ipynb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E87B5E2-180C-47F6-9310-47091E1711B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25" name="Title 10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360" y="1976040"/>
            <a:ext cx="6622920" cy="41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685440" y="2286000"/>
            <a:ext cx="3424320" cy="15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331a"/>
                </a:solidFill>
                <a:uFillTx/>
                <a:latin typeface="Calibri"/>
                <a:ea typeface="DejaVu Sans"/>
              </a:rPr>
              <a:t>Preliminary Stage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We defined a series of functions helping the use the API to extract info using identification numbers (IDs) in the launch data.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getBoosterVersion(data)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getLaunchSite(data)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getPayloadData(data)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331a"/>
                </a:solidFill>
                <a:latin typeface="Calibri"/>
                <a:ea typeface="DejaVu Sans"/>
              </a:rPr>
              <a:t>getCoreData(data)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grpSp>
        <p:nvGrpSpPr>
          <p:cNvPr id="228" name=""/>
          <p:cNvGrpSpPr/>
          <p:nvPr/>
        </p:nvGrpSpPr>
        <p:grpSpPr>
          <a:xfrm>
            <a:off x="1996560" y="1626120"/>
            <a:ext cx="9367560" cy="3881160"/>
            <a:chOff x="1996560" y="1626120"/>
            <a:chExt cx="9367560" cy="3881160"/>
          </a:xfrm>
        </p:grpSpPr>
        <p:sp>
          <p:nvSpPr>
            <p:cNvPr id="229" name=""/>
            <p:cNvSpPr/>
            <p:nvPr/>
          </p:nvSpPr>
          <p:spPr>
            <a:xfrm>
              <a:off x="86259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Assigned list to dictionary  Converted to Dataframe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0" name=""/>
            <p:cNvSpPr/>
            <p:nvPr/>
          </p:nvSpPr>
          <p:spPr>
            <a:xfrm>
              <a:off x="4114800" y="1626120"/>
              <a:ext cx="4048920" cy="11566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Requested rocket launch data from SpaceX API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url=</a:t>
              </a:r>
              <a:r>
                <a:rPr b="1" lang="en-US" sz="1400" spc="-1" strike="noStrike" u="sng">
                  <a:solidFill>
                    <a:srgbClr val="0000ff"/>
                  </a:solidFill>
                  <a:uFillTx/>
                  <a:latin typeface="Calibri"/>
                  <a:ea typeface="DejaVu Sans"/>
                  <a:hlinkClick r:id="rId2"/>
                </a:rPr>
                <a:t>https://api.spacexdata.com/v4/launches/past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Requested and parsed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 </a:t>
              </a: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SpaceX data  with GET request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1" name=""/>
            <p:cNvSpPr/>
            <p:nvPr/>
          </p:nvSpPr>
          <p:spPr>
            <a:xfrm>
              <a:off x="8625960" y="1626120"/>
              <a:ext cx="2738160" cy="11379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Decoded response as a .json file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Turned it into Pandas dataframe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2" name=""/>
            <p:cNvSpPr/>
            <p:nvPr/>
          </p:nvSpPr>
          <p:spPr>
            <a:xfrm>
              <a:off x="49683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Selected Falcon9 data only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mass value with mean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3" name=""/>
            <p:cNvSpPr/>
            <p:nvPr/>
          </p:nvSpPr>
          <p:spPr>
            <a:xfrm>
              <a:off x="1996560" y="4805640"/>
              <a:ext cx="2052360" cy="5421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Saved Dataframe into 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.csv file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4" name=""/>
            <p:cNvSpPr/>
            <p:nvPr/>
          </p:nvSpPr>
          <p:spPr>
            <a:xfrm>
              <a:off x="8179200" y="2181960"/>
              <a:ext cx="4572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"/>
            <p:cNvSpPr/>
            <p:nvPr/>
          </p:nvSpPr>
          <p:spPr>
            <a:xfrm>
              <a:off x="9997560" y="2769120"/>
              <a:ext cx="360" cy="18288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"/>
            <p:cNvSpPr/>
            <p:nvPr/>
          </p:nvSpPr>
          <p:spPr>
            <a:xfrm>
              <a:off x="8625960" y="2971800"/>
              <a:ext cx="2738160" cy="141480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Used the API with functions to get info from IDs: </a:t>
              </a:r>
              <a:endParaRPr b="0" lang="en-US" sz="1400" spc="-1" strike="noStrike">
                <a:latin typeface="Arial"/>
              </a:endParaRPr>
            </a:p>
            <a:p>
              <a:pPr lvl="1" marL="432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BoosterVersion </a:t>
              </a:r>
              <a:endParaRPr b="0" lang="en-US" sz="1200" spc="-1" strike="noStrike">
                <a:latin typeface="Arial"/>
              </a:endParaRPr>
            </a:p>
            <a:p>
              <a:pPr lvl="1" marL="432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Payloads</a:t>
              </a:r>
              <a:endParaRPr b="0" lang="en-US" sz="1200" spc="-1" strike="noStrike">
                <a:latin typeface="Arial"/>
              </a:endParaRPr>
            </a:p>
            <a:p>
              <a:pPr lvl="1" marL="432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LaunchSite</a:t>
              </a:r>
              <a:endParaRPr b="0" lang="en-US" sz="1200" spc="-1" strike="noStrike">
                <a:latin typeface="Arial"/>
              </a:endParaRPr>
            </a:p>
            <a:p>
              <a:pPr lvl="1" marL="432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Cores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331a"/>
                  </a:solidFill>
                  <a:latin typeface="Calibri"/>
                  <a:ea typeface="DejaVu Sans"/>
                </a:rPr>
                <a:t>Stored in List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7" name=""/>
            <p:cNvSpPr/>
            <p:nvPr/>
          </p:nvSpPr>
          <p:spPr>
            <a:xfrm flipH="1">
              <a:off x="77115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"/>
            <p:cNvSpPr/>
            <p:nvPr/>
          </p:nvSpPr>
          <p:spPr>
            <a:xfrm flipH="1">
              <a:off x="40539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" name=""/>
          <p:cNvSpPr txBox="1"/>
          <p:nvPr/>
        </p:nvSpPr>
        <p:spPr>
          <a:xfrm>
            <a:off x="685800" y="6172200"/>
            <a:ext cx="102870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3"/>
              </a:rPr>
              <a:t>https://github.com/DrStef/Applied_Data_Science_Capstone/blob/main/GH_jupyter-labs-spacex-data-collection-api_v5.ipynb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12D6681-A7FB-47FC-94E6-C7C290AAAF0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42" name=""/>
          <p:cNvGrpSpPr/>
          <p:nvPr/>
        </p:nvGrpSpPr>
        <p:grpSpPr>
          <a:xfrm>
            <a:off x="850320" y="1371600"/>
            <a:ext cx="10578960" cy="4904280"/>
            <a:chOff x="850320" y="1371600"/>
            <a:chExt cx="10578960" cy="4904280"/>
          </a:xfrm>
        </p:grpSpPr>
        <p:grpSp>
          <p:nvGrpSpPr>
            <p:cNvPr id="243" name=""/>
            <p:cNvGrpSpPr/>
            <p:nvPr/>
          </p:nvGrpSpPr>
          <p:grpSpPr>
            <a:xfrm>
              <a:off x="6793920" y="2192400"/>
              <a:ext cx="4635360" cy="3656880"/>
              <a:chOff x="6793920" y="2192400"/>
              <a:chExt cx="4635360" cy="3656880"/>
            </a:xfrm>
          </p:grpSpPr>
          <p:sp>
            <p:nvSpPr>
              <p:cNvPr id="244" name=""/>
              <p:cNvSpPr/>
              <p:nvPr/>
            </p:nvSpPr>
            <p:spPr>
              <a:xfrm>
                <a:off x="6793920" y="2192400"/>
                <a:ext cx="4635360" cy="22107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Created a set of 1</a:t>
                </a:r>
                <a:r>
                  <a:rPr b="0" lang="en-US" sz="1400" spc="-1" strike="noStrike" baseline="14000000">
                    <a:solidFill>
                      <a:srgbClr val="000000"/>
                    </a:solidFill>
                    <a:latin typeface="Calibri"/>
                    <a:ea typeface="DejaVu Sans"/>
                  </a:rPr>
                  <a:t>st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 stage booster landing outcomes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0 True ASDS: successful landing on a drone ship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1 None None: failure to land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2 True RTLS: successful landing to a ground pad 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3 False ASDS: </a:t>
                </a: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failed landing on a drone ship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4 True Ocean: successful landing, specific region of the ocean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5 False Ocean: failed landing, specific region of the ocean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6 None ASDS: failure to land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7 False RTLS: failed landing to a ground pad</a:t>
                </a:r>
                <a:r>
                  <a:rPr b="0" lang="en-US" sz="1400" spc="-1" strike="noStrike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45" name=""/>
              <p:cNvSpPr/>
              <p:nvPr/>
            </p:nvSpPr>
            <p:spPr>
              <a:xfrm>
                <a:off x="7966440" y="4935600"/>
                <a:ext cx="2716560" cy="913680"/>
              </a:xfrm>
              <a:prstGeom prst="rect">
                <a:avLst/>
              </a:prstGeom>
              <a:solidFill>
                <a:srgbClr val="ccffcc"/>
              </a:solidFill>
              <a:ln w="18360">
                <a:solidFill>
                  <a:srgbClr val="0099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9000" rIns="99000" tIns="54000" bIns="54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;Calibri"/>
                    <a:ea typeface="Calibri;Calibri"/>
                  </a:rPr>
                  <a:t>Created a Training label: 'Class'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c9211e"/>
                    </a:solidFill>
                    <a:latin typeface="Calibri;Calibri"/>
                    <a:ea typeface="Calibri;Calibri"/>
                  </a:rPr>
                  <a:t>Class = 0: booster landing failure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6600"/>
                    </a:solidFill>
                    <a:latin typeface="Calibri;Calibri"/>
                    <a:ea typeface="Calibri;Calibri"/>
                  </a:rPr>
                  <a:t>Class = 1:  booster landing success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46" name=""/>
              <p:cNvSpPr/>
              <p:nvPr/>
            </p:nvSpPr>
            <p:spPr>
              <a:xfrm flipH="1">
                <a:off x="9159480" y="4403880"/>
                <a:ext cx="5400" cy="53172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47" name=""/>
            <p:cNvGrpSpPr/>
            <p:nvPr/>
          </p:nvGrpSpPr>
          <p:grpSpPr>
            <a:xfrm>
              <a:off x="850320" y="1371600"/>
              <a:ext cx="7112520" cy="4904280"/>
              <a:chOff x="850320" y="1371600"/>
              <a:chExt cx="7112520" cy="4904280"/>
            </a:xfrm>
          </p:grpSpPr>
          <p:grpSp>
            <p:nvGrpSpPr>
              <p:cNvPr id="248" name=""/>
              <p:cNvGrpSpPr/>
              <p:nvPr/>
            </p:nvGrpSpPr>
            <p:grpSpPr>
              <a:xfrm>
                <a:off x="850320" y="1371600"/>
                <a:ext cx="1755000" cy="548280"/>
                <a:chOff x="850320" y="1371600"/>
                <a:chExt cx="1755000" cy="548280"/>
              </a:xfrm>
            </p:grpSpPr>
            <p:sp>
              <p:nvSpPr>
                <p:cNvPr id="249" name=""/>
                <p:cNvSpPr/>
                <p:nvPr/>
              </p:nvSpPr>
              <p:spPr>
                <a:xfrm>
                  <a:off x="850320" y="1371600"/>
                  <a:ext cx="1755000" cy="5482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Dataframe</a:t>
                  </a:r>
                  <a:endParaRPr b="0" lang="en-US" sz="16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From SpaceX API 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</p:grpSp>
          <p:sp>
            <p:nvSpPr>
              <p:cNvPr id="250" name=""/>
              <p:cNvSpPr/>
              <p:nvPr/>
            </p:nvSpPr>
            <p:spPr>
              <a:xfrm>
                <a:off x="872280" y="3335400"/>
                <a:ext cx="2285280" cy="10641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Identified: 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null values for each feature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numerical and categorical features</a:t>
                </a:r>
                <a:endParaRPr b="0" lang="en-US" sz="1400" spc="-1" strike="noStrike">
                  <a:latin typeface="Arial"/>
                </a:endParaRPr>
              </a:p>
            </p:txBody>
          </p:sp>
          <p:grpSp>
            <p:nvGrpSpPr>
              <p:cNvPr id="251" name=""/>
              <p:cNvGrpSpPr/>
              <p:nvPr/>
            </p:nvGrpSpPr>
            <p:grpSpPr>
              <a:xfrm>
                <a:off x="855360" y="2744640"/>
                <a:ext cx="2223000" cy="456480"/>
                <a:chOff x="855360" y="2744640"/>
                <a:chExt cx="2223000" cy="456480"/>
              </a:xfrm>
            </p:grpSpPr>
            <p:sp>
              <p:nvSpPr>
                <p:cNvPr id="252" name=""/>
                <p:cNvSpPr/>
                <p:nvPr/>
              </p:nvSpPr>
              <p:spPr>
                <a:xfrm>
                  <a:off x="855360" y="2744640"/>
                  <a:ext cx="2223000" cy="4564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SpaceX dataset</a:t>
                  </a:r>
                  <a:endParaRPr b="0" lang="en-US" sz="16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Further Data wrangling</a:t>
                  </a:r>
                  <a:endParaRPr b="0" lang="en-US" sz="16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53" name=""/>
              <p:cNvGrpSpPr/>
              <p:nvPr/>
            </p:nvGrpSpPr>
            <p:grpSpPr>
              <a:xfrm>
                <a:off x="919080" y="1963800"/>
                <a:ext cx="5251680" cy="685080"/>
                <a:chOff x="919080" y="1963800"/>
                <a:chExt cx="5251680" cy="685080"/>
              </a:xfrm>
            </p:grpSpPr>
            <p:sp>
              <p:nvSpPr>
                <p:cNvPr id="254" name=""/>
                <p:cNvSpPr/>
                <p:nvPr/>
              </p:nvSpPr>
              <p:spPr>
                <a:xfrm>
                  <a:off x="919080" y="1969200"/>
                  <a:ext cx="20512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Identified missing values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255" name=""/>
                <p:cNvSpPr/>
                <p:nvPr/>
              </p:nvSpPr>
              <p:spPr>
                <a:xfrm>
                  <a:off x="3428280" y="1963800"/>
                  <a:ext cx="27424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Replaced missing “PayloadMass” value with mean value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256" name=""/>
                <p:cNvSpPr/>
                <p:nvPr/>
              </p:nvSpPr>
              <p:spPr>
                <a:xfrm>
                  <a:off x="3003840" y="2313360"/>
                  <a:ext cx="457200" cy="360"/>
                </a:xfrm>
                <a:prstGeom prst="line">
                  <a:avLst/>
                </a:prstGeom>
                <a:ln w="0">
                  <a:solidFill>
                    <a:srgbClr val="3465a4"/>
                  </a:solidFill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57" name=""/>
              <p:cNvSpPr/>
              <p:nvPr/>
            </p:nvSpPr>
            <p:spPr>
              <a:xfrm flipH="1">
                <a:off x="2606040" y="2644200"/>
                <a:ext cx="2057400" cy="2340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"/>
              <p:cNvSpPr/>
              <p:nvPr/>
            </p:nvSpPr>
            <p:spPr>
              <a:xfrm>
                <a:off x="3158280" y="3792600"/>
                <a:ext cx="363204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"/>
              <p:cNvSpPr/>
              <p:nvPr/>
            </p:nvSpPr>
            <p:spPr>
              <a:xfrm>
                <a:off x="3430440" y="3028680"/>
                <a:ext cx="3199680" cy="137088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Calculated: 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Number of launches on each site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each orbit</a:t>
                </a:r>
                <a:endParaRPr b="0" lang="en-US" sz="1400" spc="-1" strike="noStrike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missions outcome per orbit type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</p:txBody>
          </p:sp>
          <p:pic>
            <p:nvPicPr>
              <p:cNvPr id="260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934200" y="4707000"/>
                <a:ext cx="6087600" cy="1568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61" name=""/>
              <p:cNvSpPr/>
              <p:nvPr/>
            </p:nvSpPr>
            <p:spPr>
              <a:xfrm flipH="1">
                <a:off x="7022520" y="5392800"/>
                <a:ext cx="94032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62" name=""/>
          <p:cNvSpPr txBox="1"/>
          <p:nvPr/>
        </p:nvSpPr>
        <p:spPr>
          <a:xfrm>
            <a:off x="685800" y="6400800"/>
            <a:ext cx="107442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3"/>
              </a:rPr>
              <a:t>https://github.com/DrStef/Applied_Data_Science_Capstone/blob/main/GH_labs-jupyter-spacex-Data%20wrangling_v3.ipynb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E1DAF6F-B2BA-4DCC-94DA-0C995579AF4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6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65" name=""/>
          <p:cNvGrpSpPr/>
          <p:nvPr/>
        </p:nvGrpSpPr>
        <p:grpSpPr>
          <a:xfrm>
            <a:off x="5303880" y="1445400"/>
            <a:ext cx="6116400" cy="4570920"/>
            <a:chOff x="5303880" y="1445400"/>
            <a:chExt cx="6116400" cy="4570920"/>
          </a:xfrm>
        </p:grpSpPr>
        <p:pic>
          <p:nvPicPr>
            <p:cNvPr id="266" name="" descr=""/>
            <p:cNvPicPr/>
            <p:nvPr/>
          </p:nvPicPr>
          <p:blipFill>
            <a:blip r:embed="rId2"/>
            <a:srcRect l="0" t="0" r="15751" b="0"/>
            <a:stretch/>
          </p:blipFill>
          <p:spPr>
            <a:xfrm>
              <a:off x="5303880" y="1445400"/>
              <a:ext cx="6116400" cy="4570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7" name=""/>
            <p:cNvSpPr/>
            <p:nvPr/>
          </p:nvSpPr>
          <p:spPr>
            <a:xfrm>
              <a:off x="8964360" y="2614320"/>
              <a:ext cx="2453040" cy="69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990000"/>
                  </a:solidFill>
                  <a:latin typeface="Calibri"/>
                  <a:ea typeface="DejaVu Sans"/>
                </a:rPr>
                <a:t>MySQL local server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990000"/>
                  </a:solidFill>
                  <a:latin typeface="Calibri"/>
                  <a:ea typeface="DejaVu Sans"/>
                </a:rPr>
                <a:t>Building “spacex_v11” table.</a:t>
              </a:r>
              <a:r>
                <a:rPr b="0" lang="en-US" sz="1400" spc="-1" strike="noStrike">
                  <a:solidFill>
                    <a:srgbClr val="c9211e"/>
                  </a:solidFill>
                  <a:latin typeface="Calibri"/>
                  <a:ea typeface="DejaVu Sans"/>
                </a:rPr>
                <a:t> 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68" name=""/>
          <p:cNvGrpSpPr/>
          <p:nvPr/>
        </p:nvGrpSpPr>
        <p:grpSpPr>
          <a:xfrm>
            <a:off x="685800" y="1282320"/>
            <a:ext cx="5251680" cy="1988280"/>
            <a:chOff x="685800" y="1282320"/>
            <a:chExt cx="5251680" cy="1988280"/>
          </a:xfrm>
        </p:grpSpPr>
        <p:sp>
          <p:nvSpPr>
            <p:cNvPr id="269" name=""/>
            <p:cNvSpPr/>
            <p:nvPr/>
          </p:nvSpPr>
          <p:spPr>
            <a:xfrm>
              <a:off x="685800" y="1282320"/>
              <a:ext cx="5251680" cy="168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 u="sng">
                  <a:solidFill>
                    <a:srgbClr val="c9211e"/>
                  </a:solidFill>
                  <a:uFillTx/>
                  <a:latin typeface="Calibri"/>
                  <a:ea typeface="Arial;Arial"/>
                </a:rPr>
                <a:t>For the reviewer, </a:t>
              </a: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for emulating SQL queries:  </a:t>
              </a:r>
              <a:endParaRPr b="0" lang="en-US" sz="12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I created a MySQL local server</a:t>
              </a:r>
              <a:endParaRPr b="0" lang="en-US" sz="12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I created a database:  'spacex_database'</a:t>
              </a:r>
              <a:endParaRPr b="0" lang="en-US" sz="12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I saved SpaceX csv file in Table “spacex_v11” (see picture)</a:t>
              </a:r>
              <a:endParaRPr b="0" lang="en-US" sz="12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spcAft>
                  <a:spcPts val="300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200" spc="-1" strike="noStrike">
                  <a:solidFill>
                    <a:srgbClr val="c9211e"/>
                  </a:solidFill>
                  <a:latin typeface="Calibri"/>
                  <a:ea typeface="Arial;Arial"/>
                </a:rPr>
                <a:t>I established a connection “conn” wih “spacex_database”.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270" name="" descr=""/>
            <p:cNvPicPr/>
            <p:nvPr/>
          </p:nvPicPr>
          <p:blipFill>
            <a:blip r:embed="rId3"/>
            <a:stretch/>
          </p:blipFill>
          <p:spPr>
            <a:xfrm>
              <a:off x="1165680" y="2286000"/>
              <a:ext cx="3628800" cy="984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1" name=""/>
          <p:cNvSpPr/>
          <p:nvPr/>
        </p:nvSpPr>
        <p:spPr>
          <a:xfrm>
            <a:off x="691200" y="3203280"/>
            <a:ext cx="5480280" cy="29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We ran SQL queries with “pd.read_sql_queries”: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 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1.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to download data in a Jupyter Notebook (dataframe)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2.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to display information about: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Launch sites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Payload mass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Booster versions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Mission outcomes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•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;Arial"/>
              </a:rPr>
              <a:t>Booster landings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4"/>
          <a:stretch/>
        </p:blipFill>
        <p:spPr>
          <a:xfrm>
            <a:off x="685800" y="3512880"/>
            <a:ext cx="4570920" cy="600840"/>
          </a:xfrm>
          <a:prstGeom prst="rect">
            <a:avLst/>
          </a:prstGeom>
          <a:ln w="0">
            <a:noFill/>
          </a:ln>
        </p:spPr>
      </p:pic>
      <p:sp>
        <p:nvSpPr>
          <p:cNvPr id="273" name=""/>
          <p:cNvSpPr txBox="1"/>
          <p:nvPr/>
        </p:nvSpPr>
        <p:spPr>
          <a:xfrm>
            <a:off x="685800" y="6400800"/>
            <a:ext cx="100584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5"/>
              </a:rPr>
              <a:t>https://github.com/DrStef/Applied_Data_Science_Capstone/blob/main/GH_jupyter-labs-eda-sql-coursera_v10.ipynb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0982B5B-84B8-48FB-91EB-AC26D9C8EF5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7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760320" y="1544760"/>
            <a:ext cx="6595560" cy="41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Exploring data in the Falcon 9 dataframe searching for factors and relations influencing launching success rate (booster recovery).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Orbit type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Graphs and scatter charts with Matplotlib – Seaborn and Analysis.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Results with Scatter charts are labeled: class 0-1 (failure/success).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mass v. Flight Number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 v. Flight number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 v. Payload mass 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Orbit v. Flight number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Orbit v. Payload mass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Histogram: success rate for each orbit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Falcon 9 &amp; Ariane-5 launch success yearly trend.</a:t>
            </a: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grpSp>
        <p:nvGrpSpPr>
          <p:cNvPr id="277" name=""/>
          <p:cNvGrpSpPr/>
          <p:nvPr/>
        </p:nvGrpSpPr>
        <p:grpSpPr>
          <a:xfrm>
            <a:off x="8001000" y="1600200"/>
            <a:ext cx="2756880" cy="4046400"/>
            <a:chOff x="8001000" y="1600200"/>
            <a:chExt cx="2756880" cy="4046400"/>
          </a:xfrm>
        </p:grpSpPr>
        <p:pic>
          <p:nvPicPr>
            <p:cNvPr id="278" name="" descr=""/>
            <p:cNvPicPr/>
            <p:nvPr/>
          </p:nvPicPr>
          <p:blipFill>
            <a:blip r:embed="rId2"/>
            <a:stretch/>
          </p:blipFill>
          <p:spPr>
            <a:xfrm>
              <a:off x="8010000" y="1600200"/>
              <a:ext cx="2747880" cy="200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9" name="" descr=""/>
            <p:cNvPicPr/>
            <p:nvPr/>
          </p:nvPicPr>
          <p:blipFill>
            <a:blip r:embed="rId3"/>
            <a:srcRect l="1224" t="0" r="1416" b="0"/>
            <a:stretch/>
          </p:blipFill>
          <p:spPr>
            <a:xfrm>
              <a:off x="8001000" y="3721680"/>
              <a:ext cx="2738880" cy="192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0" name=""/>
          <p:cNvSpPr txBox="1"/>
          <p:nvPr/>
        </p:nvSpPr>
        <p:spPr>
          <a:xfrm>
            <a:off x="685800" y="64180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4"/>
              </a:rPr>
              <a:t>https://github.com/DrStef/Applied_Data_Science_Capstone/blob/main/GH_jupyter-labs-eda-dataviz-v10.ipynb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9C857DF-BDE8-44E5-9ADE-714DC6BC811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15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8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816480" y="1343520"/>
            <a:ext cx="5939280" cy="43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Launch success rate may depend on the location and proximity of a launch site.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Folium Interactive Map was used for visualizing and analyzing SpaceX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Launch Sites.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Used Interactive mapping library called Folium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Identified all SpaceX launch sites on a map: Florida, California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Included longitude and latitude info.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Identified  successful/failed launches for each site on map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Calculated the distance between a launch site (CCAFS_SLC40 in Cape Canaveral, FL ) and: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Closest coastline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Closest high traffic density railway:    Florida East Coast Railway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Closest high traffic density highway:   Interstate I95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Closest high density urban area:   Orlando (FL)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For reference, we added the localization of European Space Agency (ESA) /ArianeEspace Ariane 5 and Soyuz launch pads in Kourou, French Guiana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84" name=""/>
          <p:cNvGrpSpPr/>
          <p:nvPr/>
        </p:nvGrpSpPr>
        <p:grpSpPr>
          <a:xfrm>
            <a:off x="7495200" y="1371600"/>
            <a:ext cx="3473640" cy="4584960"/>
            <a:chOff x="7495200" y="1371600"/>
            <a:chExt cx="3473640" cy="4584960"/>
          </a:xfrm>
        </p:grpSpPr>
        <p:pic>
          <p:nvPicPr>
            <p:cNvPr id="285" name="" descr=""/>
            <p:cNvPicPr/>
            <p:nvPr/>
          </p:nvPicPr>
          <p:blipFill>
            <a:blip r:embed="rId2"/>
            <a:stretch/>
          </p:blipFill>
          <p:spPr>
            <a:xfrm>
              <a:off x="7495200" y="1371600"/>
              <a:ext cx="3443040" cy="182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6" name="" descr=""/>
            <p:cNvPicPr/>
            <p:nvPr/>
          </p:nvPicPr>
          <p:blipFill>
            <a:blip r:embed="rId3"/>
            <a:stretch/>
          </p:blipFill>
          <p:spPr>
            <a:xfrm>
              <a:off x="7525800" y="3679920"/>
              <a:ext cx="3443040" cy="1906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"/>
            <p:cNvSpPr/>
            <p:nvPr/>
          </p:nvSpPr>
          <p:spPr>
            <a:xfrm>
              <a:off x="7544160" y="320040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CCAFS_SLC40 in Cape Canaveral FL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Coordinates: -80.577</a:t>
              </a:r>
              <a:r>
                <a:rPr b="0" lang="en-US" sz="1200" spc="-1" strike="noStrike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, 28.563</a:t>
              </a:r>
              <a:r>
                <a:rPr b="0" lang="en-US" sz="1200" spc="-1" strike="noStrike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88" name=""/>
            <p:cNvSpPr/>
            <p:nvPr/>
          </p:nvSpPr>
          <p:spPr>
            <a:xfrm>
              <a:off x="7534800" y="556344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Ariane launch pad - Kourou in French Guiana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Coordinates: -52.792</a:t>
              </a:r>
              <a:r>
                <a:rPr b="0" lang="en-US" sz="1200" spc="-1" strike="noStrike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Calibri;Calibri"/>
                </a:rPr>
                <a:t>, </a:t>
              </a:r>
              <a:r>
                <a:rPr b="1" lang="en-US" sz="1200" spc="-1" strike="noStrike">
                  <a:solidFill>
                    <a:srgbClr val="007826"/>
                  </a:solidFill>
                  <a:latin typeface="Calibri"/>
                  <a:ea typeface="Calibri;Calibri"/>
                </a:rPr>
                <a:t>5.265</a:t>
              </a:r>
              <a:r>
                <a:rPr b="1" lang="en-US" sz="1200" spc="-1" strike="noStrike" baseline="33000">
                  <a:solidFill>
                    <a:srgbClr val="007826"/>
                  </a:solidFill>
                  <a:latin typeface="Calibri"/>
                  <a:ea typeface="Calibri;Calibri"/>
                </a:rPr>
                <a:t>o  </a:t>
              </a:r>
              <a:r>
                <a:rPr b="1" lang="en-US" sz="1200" spc="-1" strike="noStrike">
                  <a:solidFill>
                    <a:srgbClr val="007826"/>
                  </a:solidFill>
                  <a:latin typeface="Calibri"/>
                  <a:ea typeface="Calibri;Calibri"/>
                </a:rPr>
                <a:t>(~ Equator)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289" name=""/>
          <p:cNvSpPr/>
          <p:nvPr/>
        </p:nvSpPr>
        <p:spPr>
          <a:xfrm>
            <a:off x="8915400" y="4343400"/>
            <a:ext cx="87480" cy="87480"/>
          </a:xfrm>
          <a:prstGeom prst="ellipse">
            <a:avLst/>
          </a:prstGeom>
          <a:noFill/>
          <a:ln w="5472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 txBox="1"/>
          <p:nvPr/>
        </p:nvSpPr>
        <p:spPr>
          <a:xfrm>
            <a:off x="914400" y="6172200"/>
            <a:ext cx="98298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4"/>
              </a:rPr>
              <a:t>https://nbviewer.org/github/DrStef/Applied_Data_Science_Capstone/blob/main/GH_lab_jupyter_launch_site_location_v4.ipynb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A1378CF-2643-4182-8D95-C93EFC21DDC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9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93" name=""/>
          <p:cNvGrpSpPr/>
          <p:nvPr/>
        </p:nvGrpSpPr>
        <p:grpSpPr>
          <a:xfrm>
            <a:off x="5961960" y="1600200"/>
            <a:ext cx="5464800" cy="4111560"/>
            <a:chOff x="5961960" y="1600200"/>
            <a:chExt cx="5464800" cy="4111560"/>
          </a:xfrm>
        </p:grpSpPr>
        <p:pic>
          <p:nvPicPr>
            <p:cNvPr id="294" name="" descr=""/>
            <p:cNvPicPr/>
            <p:nvPr/>
          </p:nvPicPr>
          <p:blipFill>
            <a:blip r:embed="rId2"/>
            <a:stretch/>
          </p:blipFill>
          <p:spPr>
            <a:xfrm>
              <a:off x="5961960" y="1600200"/>
              <a:ext cx="5464800" cy="2093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5" name="" descr=""/>
            <p:cNvPicPr/>
            <p:nvPr/>
          </p:nvPicPr>
          <p:blipFill>
            <a:blip r:embed="rId3"/>
            <a:stretch/>
          </p:blipFill>
          <p:spPr>
            <a:xfrm>
              <a:off x="5961960" y="3876840"/>
              <a:ext cx="5464800" cy="183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6" name=""/>
          <p:cNvSpPr/>
          <p:nvPr/>
        </p:nvSpPr>
        <p:spPr>
          <a:xfrm>
            <a:off x="685800" y="1371600"/>
            <a:ext cx="5274360" cy="45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We built an interactive dashboard with Plotly including: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Dropdown menu for selecting launch sites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Pie charts displaying success rate. 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Scatter chart displaying launch site, payload mass, success/failure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Range slider for selecting range of payload mass (kg).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for analyzing SpaceX launch records features: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site with largest successful launches.   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site with highest launch success rate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range(s) with highest launch success rate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range(s) with lowest launch success rate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F9 Booster version (v1.0, v1.1, FT, B4, B5, etc.) with highest launch success rate.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97" name=""/>
          <p:cNvSpPr txBox="1"/>
          <p:nvPr/>
        </p:nvSpPr>
        <p:spPr>
          <a:xfrm>
            <a:off x="685800" y="6383520"/>
            <a:ext cx="102870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4"/>
              </a:rPr>
              <a:t>https://github.com/DrStef/Applied_Data_Science_Capstone/blob/main/GH_Build_a_Dashboard_Application_with_Plotly_Dash_v10.ipynb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90A2464-5DF7-48D8-BBDA-7AA4FF3E61A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99" name="Title 1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377240" y="5272200"/>
            <a:ext cx="361872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Optimization of models hyper-parameters with </a:t>
            </a:r>
            <a:r>
              <a:rPr b="0" lang="en-US" sz="1150" spc="-1" strike="noStrike">
                <a:solidFill>
                  <a:srgbClr val="c9211e"/>
                </a:solidFill>
                <a:latin typeface="Arial"/>
                <a:ea typeface="Arial;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;Arial"/>
              </a:rPr>
              <a:t>Scikit-learn GridSearchCV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Refined Optimization when possible (LR, SVM) for achieving highest accuracy with training set.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491040" y="5019480"/>
            <a:ext cx="384732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c9211e"/>
                </a:solidFill>
                <a:latin typeface="Calibri"/>
                <a:ea typeface="DejaVu Sans"/>
              </a:rPr>
              <a:t>Note to the reviewer</a:t>
            </a:r>
            <a:r>
              <a:rPr b="0" lang="en-US" sz="1400" spc="-1" strike="noStrike">
                <a:solidFill>
                  <a:srgbClr val="c9211e"/>
                </a:solidFill>
                <a:latin typeface="Calibri"/>
                <a:ea typeface="DejaVu Sans"/>
              </a:rPr>
              <a:t>: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9211e"/>
                </a:solidFill>
                <a:latin typeface="Calibri"/>
                <a:ea typeface="DejaVu Sans"/>
              </a:rPr>
              <a:t>Data was shuffled in the split data process. For making results a bit more interesting</a:t>
            </a: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100" spc="-1" strike="noStrike">
                <a:solidFill>
                  <a:srgbClr val="c9211e"/>
                </a:solidFill>
                <a:latin typeface="Calibri"/>
                <a:ea typeface="DejaVu Sans"/>
              </a:rPr>
              <a:t>“</a:t>
            </a:r>
            <a:r>
              <a:rPr b="1" lang="en-US" sz="1100" spc="-1" strike="noStrike">
                <a:solidFill>
                  <a:srgbClr val="c9211e"/>
                </a:solidFill>
                <a:latin typeface="Calibri"/>
                <a:ea typeface="DejaVu Sans"/>
              </a:rPr>
              <a:t>train_test_split( X, Y, test_size=0.2, random_state=3)”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302" name=""/>
          <p:cNvGrpSpPr/>
          <p:nvPr/>
        </p:nvGrpSpPr>
        <p:grpSpPr>
          <a:xfrm>
            <a:off x="903960" y="1386000"/>
            <a:ext cx="10292400" cy="4264560"/>
            <a:chOff x="903960" y="1386000"/>
            <a:chExt cx="10292400" cy="4264560"/>
          </a:xfrm>
        </p:grpSpPr>
        <p:sp>
          <p:nvSpPr>
            <p:cNvPr id="303" name=""/>
            <p:cNvSpPr/>
            <p:nvPr/>
          </p:nvSpPr>
          <p:spPr>
            <a:xfrm flipV="1">
              <a:off x="3886200" y="2222280"/>
              <a:ext cx="1425240" cy="213552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"/>
            <p:cNvSpPr/>
            <p:nvPr/>
          </p:nvSpPr>
          <p:spPr>
            <a:xfrm flipV="1">
              <a:off x="3886200" y="3079440"/>
              <a:ext cx="1407960" cy="1278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"/>
            <p:cNvSpPr/>
            <p:nvPr/>
          </p:nvSpPr>
          <p:spPr>
            <a:xfrm flipV="1">
              <a:off x="3886200" y="3945600"/>
              <a:ext cx="1407960" cy="4122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"/>
            <p:cNvSpPr/>
            <p:nvPr/>
          </p:nvSpPr>
          <p:spPr>
            <a:xfrm>
              <a:off x="3886200" y="4357800"/>
              <a:ext cx="1399320" cy="4017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"/>
            <p:cNvSpPr/>
            <p:nvPr/>
          </p:nvSpPr>
          <p:spPr>
            <a:xfrm>
              <a:off x="7147440" y="2230920"/>
              <a:ext cx="1515240" cy="2061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"/>
            <p:cNvSpPr/>
            <p:nvPr/>
          </p:nvSpPr>
          <p:spPr>
            <a:xfrm>
              <a:off x="7121160" y="3114360"/>
              <a:ext cx="1541520" cy="11775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"/>
            <p:cNvSpPr/>
            <p:nvPr/>
          </p:nvSpPr>
          <p:spPr>
            <a:xfrm>
              <a:off x="7129800" y="3988800"/>
              <a:ext cx="1557720" cy="369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"/>
            <p:cNvSpPr/>
            <p:nvPr/>
          </p:nvSpPr>
          <p:spPr>
            <a:xfrm flipV="1">
              <a:off x="7175880" y="4439160"/>
              <a:ext cx="1511640" cy="3758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1" name=""/>
            <p:cNvGrpSpPr/>
            <p:nvPr/>
          </p:nvGrpSpPr>
          <p:grpSpPr>
            <a:xfrm>
              <a:off x="5301000" y="1386000"/>
              <a:ext cx="1845000" cy="3663360"/>
              <a:chOff x="5301000" y="1386000"/>
              <a:chExt cx="1845000" cy="3663360"/>
            </a:xfrm>
          </p:grpSpPr>
          <p:sp>
            <p:nvSpPr>
              <p:cNvPr id="312" name=""/>
              <p:cNvSpPr/>
              <p:nvPr/>
            </p:nvSpPr>
            <p:spPr>
              <a:xfrm>
                <a:off x="5323320" y="1819080"/>
                <a:ext cx="1822680" cy="735120"/>
              </a:xfrm>
              <a:prstGeom prst="rect">
                <a:avLst/>
              </a:prstGeom>
              <a:solidFill>
                <a:srgbClr val="99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Logistic Regression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13" name=""/>
              <p:cNvSpPr/>
              <p:nvPr/>
            </p:nvSpPr>
            <p:spPr>
              <a:xfrm>
                <a:off x="5301000" y="2726280"/>
                <a:ext cx="1822680" cy="679680"/>
              </a:xfrm>
              <a:prstGeom prst="rect">
                <a:avLst/>
              </a:prstGeom>
              <a:solidFill>
                <a:srgbClr val="99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Arial;Arial"/>
                  </a:rPr>
                  <a:t>Support Vector Machine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Arial;Arial"/>
                  </a:rPr>
                  <a:t> (</a:t>
                </a: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SVM)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14" name=""/>
              <p:cNvSpPr/>
              <p:nvPr/>
            </p:nvSpPr>
            <p:spPr>
              <a:xfrm>
                <a:off x="5301000" y="3578400"/>
                <a:ext cx="1822680" cy="752400"/>
              </a:xfrm>
              <a:prstGeom prst="rect">
                <a:avLst/>
              </a:prstGeom>
              <a:solidFill>
                <a:srgbClr val="ff9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Decision Tree 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15" name=""/>
              <p:cNvSpPr/>
              <p:nvPr/>
            </p:nvSpPr>
            <p:spPr>
              <a:xfrm>
                <a:off x="5314680" y="4466880"/>
                <a:ext cx="1822680" cy="582480"/>
              </a:xfrm>
              <a:prstGeom prst="rect">
                <a:avLst/>
              </a:prstGeom>
              <a:solidFill>
                <a:srgbClr val="ffff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Arial;Arial"/>
                  </a:rPr>
                  <a:t>K Nearest Neighbors</a:t>
                </a: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16" name=""/>
              <p:cNvSpPr/>
              <p:nvPr/>
            </p:nvSpPr>
            <p:spPr>
              <a:xfrm>
                <a:off x="5331960" y="1386000"/>
                <a:ext cx="1753560" cy="314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Model Training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pic>
          <p:nvPicPr>
            <p:cNvPr id="317" name="" descr=""/>
            <p:cNvPicPr/>
            <p:nvPr/>
          </p:nvPicPr>
          <p:blipFill>
            <a:blip r:embed="rId2"/>
            <a:stretch/>
          </p:blipFill>
          <p:spPr>
            <a:xfrm>
              <a:off x="8915400" y="1614600"/>
              <a:ext cx="1796400" cy="18237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18" name=""/>
            <p:cNvGrpSpPr/>
            <p:nvPr/>
          </p:nvGrpSpPr>
          <p:grpSpPr>
            <a:xfrm>
              <a:off x="903960" y="1733400"/>
              <a:ext cx="2977200" cy="3076560"/>
              <a:chOff x="903960" y="1733400"/>
              <a:chExt cx="2977200" cy="3076560"/>
            </a:xfrm>
          </p:grpSpPr>
          <p:sp>
            <p:nvSpPr>
              <p:cNvPr id="319" name=""/>
              <p:cNvSpPr/>
              <p:nvPr/>
            </p:nvSpPr>
            <p:spPr>
              <a:xfrm>
                <a:off x="903960" y="3943800"/>
                <a:ext cx="2977200" cy="86616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Split Data: Training, Testing Sets 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Shuffling option ! 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20" name=""/>
              <p:cNvSpPr/>
              <p:nvPr/>
            </p:nvSpPr>
            <p:spPr>
              <a:xfrm>
                <a:off x="1055880" y="1733400"/>
                <a:ext cx="2738160" cy="39132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Imported Falcon9 launching data from .csv to Pandas dataframe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21" name=""/>
              <p:cNvSpPr/>
              <p:nvPr/>
            </p:nvSpPr>
            <p:spPr>
              <a:xfrm>
                <a:off x="2286000" y="2129760"/>
                <a:ext cx="3600" cy="1815840"/>
              </a:xfrm>
              <a:prstGeom prst="line">
                <a:avLst/>
              </a:prstGeom>
              <a:ln w="18360">
                <a:solidFill>
                  <a:srgbClr val="3465a4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"/>
              <p:cNvSpPr/>
              <p:nvPr/>
            </p:nvSpPr>
            <p:spPr>
              <a:xfrm>
                <a:off x="1004760" y="2301480"/>
                <a:ext cx="2738160" cy="9082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Supervised Classification models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Launcher landing Labels</a:t>
                </a:r>
                <a:endParaRPr b="0" lang="en-US" sz="1400" spc="-1" strike="noStrike">
                  <a:latin typeface="Arial"/>
                </a:endParaRPr>
              </a:p>
              <a:p>
                <a:pPr lvl="3" marL="864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Class 0: fail</a:t>
                </a:r>
                <a:endParaRPr b="0" lang="en-US" sz="1400" spc="-1" strike="noStrike">
                  <a:latin typeface="Arial"/>
                </a:endParaRPr>
              </a:p>
              <a:p>
                <a:pPr lvl="3" marL="864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Class 1: success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23" name=""/>
              <p:cNvSpPr/>
              <p:nvPr/>
            </p:nvSpPr>
            <p:spPr>
              <a:xfrm>
                <a:off x="1478880" y="3337200"/>
                <a:ext cx="1822680" cy="4510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Data normalization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  <p:grpSp>
          <p:nvGrpSpPr>
            <p:cNvPr id="324" name=""/>
            <p:cNvGrpSpPr/>
            <p:nvPr/>
          </p:nvGrpSpPr>
          <p:grpSpPr>
            <a:xfrm>
              <a:off x="8687520" y="3582360"/>
              <a:ext cx="2508840" cy="2068200"/>
              <a:chOff x="8687520" y="3582360"/>
              <a:chExt cx="2508840" cy="2068200"/>
            </a:xfrm>
          </p:grpSpPr>
          <p:sp>
            <p:nvSpPr>
              <p:cNvPr id="325" name=""/>
              <p:cNvSpPr/>
              <p:nvPr/>
            </p:nvSpPr>
            <p:spPr>
              <a:xfrm>
                <a:off x="8687520" y="3974400"/>
                <a:ext cx="2508840" cy="8355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Predictive analysis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Accuracy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Confusion matrix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26" name=""/>
              <p:cNvSpPr/>
              <p:nvPr/>
            </p:nvSpPr>
            <p:spPr>
              <a:xfrm>
                <a:off x="9207000" y="3582360"/>
                <a:ext cx="1594080" cy="387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Testing set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327" name=""/>
              <p:cNvSpPr/>
              <p:nvPr/>
            </p:nvSpPr>
            <p:spPr>
              <a:xfrm>
                <a:off x="8687520" y="5043600"/>
                <a:ext cx="2508840" cy="6069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Selection of best model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328" name=""/>
              <p:cNvSpPr/>
              <p:nvPr/>
            </p:nvSpPr>
            <p:spPr>
              <a:xfrm>
                <a:off x="9972000" y="4815000"/>
                <a:ext cx="360" cy="2286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29" name=""/>
          <p:cNvSpPr txBox="1"/>
          <p:nvPr/>
        </p:nvSpPr>
        <p:spPr>
          <a:xfrm>
            <a:off x="510840" y="63856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  <a:hlinkClick r:id="rId3"/>
              </a:rPr>
              <a:t>https://github.com/DrStef/Applied_Data_Science_Capstone/blob/main/GH_SpaceX_Machine%20Learning%20Prediction_Part_5_v8_shuffling.ipynb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ontent Placeholder 2"/>
          <p:cNvSpPr/>
          <p:nvPr/>
        </p:nvSpPr>
        <p:spPr>
          <a:xfrm>
            <a:off x="840960" y="1807200"/>
            <a:ext cx="705924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3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2CFFBF1-3568-4DE3-A006-377231EBEBE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3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"/>
          <p:cNvSpPr/>
          <p:nvPr/>
        </p:nvSpPr>
        <p:spPr>
          <a:xfrm>
            <a:off x="457920" y="228600"/>
            <a:ext cx="10742040" cy="61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66cc"/>
                </a:solidFill>
                <a:latin typeface="Calibri"/>
                <a:ea typeface="DejaVu Sans"/>
              </a:rPr>
              <a:t>Important Preliminary remarks for reviewers.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66cc"/>
                </a:solidFill>
                <a:latin typeface="Calibri"/>
                <a:ea typeface="DejaVu Sans"/>
              </a:rPr>
              <a:t>Stéphane Dedieu, June 21</a:t>
            </a:r>
            <a:r>
              <a:rPr b="0" lang="en-US" sz="1600" spc="-1" strike="noStrike" baseline="14000000">
                <a:solidFill>
                  <a:srgbClr val="0066cc"/>
                </a:solidFill>
                <a:latin typeface="Calibri"/>
                <a:ea typeface="DejaVu Sans"/>
              </a:rPr>
              <a:t>st</a:t>
            </a:r>
            <a:r>
              <a:rPr b="0" lang="en-US" sz="1600" spc="-1" strike="noStrike">
                <a:solidFill>
                  <a:srgbClr val="0066cc"/>
                </a:solidFill>
                <a:latin typeface="Calibri"/>
                <a:ea typeface="DejaVu Sans"/>
              </a:rPr>
              <a:t>, 2022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I have no IBM cloud account anymore.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Interactive dashboard: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I could not find any good solution for sharing the interactive Plotly Dashboard: MyBinder doesn’t work.  Google Colab is good but…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-if the interactive dashboard works very well with Google Colab (click on Colab icon in GitHub PlotlyDash notebook),</a:t>
            </a: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exploring the Dashboard </a:t>
            </a: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requires a GoogleDrive account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for running the code (option “run after”). Insist on cell [9] there maybe an issue with “import dash”. Run twice, it works.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-You can import the notebook and run it on your computer if you installed Anaconda or any similar tool. In the application, you may need to replace:  </a:t>
            </a:r>
            <a:r>
              <a:rPr b="0" lang="en-US" sz="1400" spc="-1" strike="noStrike">
                <a:solidFill>
                  <a:srgbClr val="003300"/>
                </a:solidFill>
                <a:latin typeface="Calibri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003300"/>
                </a:solidFill>
                <a:latin typeface="Calibri"/>
                <a:ea typeface="DejaVu Sans"/>
              </a:rPr>
              <a:t>app = JupyterDash(__name__); JupyterDash.infer_jupyter_proxy_config() 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(for Google Colab)  with initial:  </a:t>
            </a:r>
            <a:r>
              <a:rPr b="0" i="1" lang="en-US" sz="1400" spc="-1" strike="noStrike">
                <a:solidFill>
                  <a:srgbClr val="003333"/>
                </a:solidFill>
                <a:latin typeface="Calibri"/>
                <a:ea typeface="DejaVu Sans"/>
              </a:rPr>
              <a:t>app = dash.Dash(__name__)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Interactive launch site maps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notebook with Folium works very well with </a:t>
            </a:r>
            <a:r>
              <a:rPr b="1" i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nbviewer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Other notebooks in GitHub properly display dataframes and results.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SQL queries: 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I built my own MySQL server, imported the .csv file in a Table, established a connection with my MySQL server, and used pandas sql queries in the form:  </a:t>
            </a:r>
            <a:r>
              <a:rPr b="0" i="1" lang="en-US" sz="1400" spc="-1" strike="noStrike">
                <a:solidFill>
                  <a:srgbClr val="003333"/>
                </a:solidFill>
                <a:latin typeface="Calibri"/>
                <a:ea typeface="DejaVu Sans"/>
              </a:rPr>
              <a:t>pd.read_sql_query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… because this was the solution that worked best.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Regarding the report, SQL queries were disruptive and I moved most of them to Appendix. Some SQL queries that were useful to the report are contextualized in the Results sections.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Machine learning prediction: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 with default train test split, results were basically all similar.  And boring.  I shuffled the data set using the option </a:t>
            </a:r>
            <a:r>
              <a:rPr b="0" i="1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 random_state</a:t>
            </a: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.  With random_state=3, results are more diverse.  And they are reproducible, except Decision Tree.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66cc"/>
                </a:solidFill>
                <a:latin typeface="Calibri"/>
                <a:ea typeface="DejaVu Sans"/>
              </a:rPr>
              <a:t>	</a:t>
            </a:r>
            <a:r>
              <a:rPr b="0" i="1" lang="en-US" sz="1400" spc="-1" strike="noStrike">
                <a:solidFill>
                  <a:srgbClr val="003333"/>
                </a:solidFill>
                <a:latin typeface="Calibri"/>
                <a:ea typeface="DejaVu Sans"/>
              </a:rPr>
              <a:t>X_train, X_test, Y_train, Y_test = train_test_split( X, Y, test_size=0.2, random_state=3)  </a:t>
            </a:r>
            <a:r>
              <a:rPr b="0" lang="en-US" sz="1400" spc="-1" strike="noStrike">
                <a:solidFill>
                  <a:srgbClr val="003333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66cc"/>
                </a:solid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Box 4"/>
          <p:cNvSpPr/>
          <p:nvPr/>
        </p:nvSpPr>
        <p:spPr>
          <a:xfrm>
            <a:off x="659880" y="3200400"/>
            <a:ext cx="459000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e7e6e6"/>
                </a:solidFill>
                <a:latin typeface="Verdana"/>
                <a:ea typeface="SF Pro"/>
              </a:rPr>
              <a:t>Section 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Insights drawn from EDA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E1ECAA1-D627-45B8-A54C-A09DA4994A0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3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 Site v. Flight Number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2"/>
          <a:stretch/>
        </p:blipFill>
        <p:spPr>
          <a:xfrm>
            <a:off x="1965600" y="141228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37" name=""/>
          <p:cNvSpPr/>
          <p:nvPr/>
        </p:nvSpPr>
        <p:spPr>
          <a:xfrm>
            <a:off x="1828800" y="4114800"/>
            <a:ext cx="8868600" cy="23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chart displays valuable info about: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Chronology: flight numbers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Number of flights per launch site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Success/Failure per launch site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Cape Canaveral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CCAFS-SLC 40 is the most used launch site.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CCAFS-SLC 40  concentrates most of failures , particularly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in the early stage of Falcon9 project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Given CCAFS-SLC 40 southern location, most “risky” GTO and GEO launches may take place there.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Segoe UI"/>
              </a:rPr>
              <a:t>Additional info needed: orbit, payload mass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30EE0B8-4583-4AA0-BF53-5BEE1D3A2E1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3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v. Payload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2057400" y="137160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41" name=""/>
          <p:cNvSpPr/>
          <p:nvPr/>
        </p:nvSpPr>
        <p:spPr>
          <a:xfrm>
            <a:off x="1645920" y="4031640"/>
            <a:ext cx="8868600" cy="191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Payload mass per launch site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Success/Failure per payload mass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Given Falcon9 specifications, heavy payloads &gt; 10000 kg are sent to low/medium orbits LEO/MEO only.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It looks like the percentage of failures is lower for heavy payload. Which would indicate that low orbits are less risky to the success of the mission (recovery of booster).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Light payloads are not necessarily all sent to GTO/GEO.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More information is needed for extracting some correlation: success rate v. payload/orbit 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CF3AE41-969F-4F7E-82C4-C4B64DF1C4C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43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Orbit Type v. Flight Number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2057400" y="1426320"/>
            <a:ext cx="8226000" cy="2684880"/>
          </a:xfrm>
          <a:prstGeom prst="rect">
            <a:avLst/>
          </a:prstGeom>
          <a:ln w="0">
            <a:noFill/>
          </a:ln>
        </p:spPr>
      </p:pic>
      <p:sp>
        <p:nvSpPr>
          <p:cNvPr id="345" name=""/>
          <p:cNvSpPr/>
          <p:nvPr/>
        </p:nvSpPr>
        <p:spPr>
          <a:xfrm>
            <a:off x="1622160" y="4164120"/>
            <a:ext cx="9369000" cy="21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Number of flights per Orbit. 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Success rate per orbit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number of flights for: GEO, SO, HEO, ESL-1, MEO is not significant for concluding about success rate.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PO, SSO, ISS, VLEO are low orbits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GTO is a transfer orbit to GEO.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It looks like GTO are higher risk missions, low orbits are lower risk.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We confirm with the following histogram.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E83E308-4C93-4427-A7AF-BBB603286CB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4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6647040" y="2057400"/>
            <a:ext cx="4643640" cy="265032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750600" y="1401840"/>
            <a:ext cx="6098400" cy="338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Remarks: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GTO is a transfer orbit to GEO.  Low thrust engines of the payload (satellite)  complete the orbiting phase.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We ignore results: GEO, SO, HEO, ESL-1, MEO. The number of flights is not significant.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GTO sees the lowest success rate as suggested in previous slide.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SSO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(polar low orbit)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the highest one.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Success rate may strongly depend on both: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mass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orbit.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meaning the amount of energy deployed at lift-off</a:t>
            </a: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,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that may induce </a:t>
            </a:r>
            <a:r>
              <a:rPr b="1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strong noise/vibrations that are known to damage satellites*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Vibrations could damage some of the booster electronics, inertial guidance systems... and cause booster recovery/landing failure.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We also need additional info about payload mass/orbit. Fortunately it is available.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*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https://adsabs.harvard.edu/full/1996ESASP.386..237F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C891DDD-DE05-417F-99BF-CE1C3A9A03D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5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Orbit Type v. Payload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2286000" y="1498680"/>
            <a:ext cx="8226000" cy="255672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1371600" y="4269960"/>
            <a:ext cx="10054800" cy="21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The chart brings final info about “Orbit v. Payload”.  It describes the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“success rate v. (payload, orbit)”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Main trends: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Maximum success rate with: low orbit except (ISS) and low payload mass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ISS:  based on “</a:t>
            </a:r>
            <a:r>
              <a:rPr b="0" lang="en-US" sz="1600" spc="-1" strike="noStrike">
                <a:solidFill>
                  <a:srgbClr val="0b49cb"/>
                </a:solidFill>
                <a:latin typeface="Calibri"/>
                <a:ea typeface="IBM Plex Mono SemiBold"/>
              </a:rPr>
              <a:t>Orbit Type v. Flight Number”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5/8 failures occurred in the early stage of Falcon 9 project. When Falcon 9 reliability was low.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Between 2000 and 7500 kg, success rate seems to be evenly distributed for GTO.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Independently of payload mass, GTO is a risky “orbit” affecting missions success rate.  Falcon 9 reliability improves over time, but there are still recent failed booster recovery after GTO launches.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4E5E7ED-D12F-4C40-BAD2-85FD0623B76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7724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Total number of successful and failure mission outcomes (from SQL queries).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Here success is defined based on properly launching/orbiting payload. Success rate is very high:  ~99% like Ariane-5.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Nevertheless, Falcon9 maintains a competitive advantage in terms of cost per kg compared with classic launchers like Ariane-5, </a:t>
            </a:r>
            <a:r>
              <a:rPr b="1" lang="en-US" sz="1600" spc="-1" strike="noStrike">
                <a:solidFill>
                  <a:srgbClr val="292929"/>
                </a:solidFill>
                <a:latin typeface="Calibri"/>
              </a:rPr>
              <a:t>only if the reusable booster is recovered.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Therefore Falcon9 “success rate” in this report is defined after successful booster recovery (landing).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5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6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1999080" y="3507480"/>
            <a:ext cx="7601040" cy="220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11B72CA-F45B-4E4B-B481-103CF4445D1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5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60" name=""/>
          <p:cNvGrpSpPr/>
          <p:nvPr/>
        </p:nvGrpSpPr>
        <p:grpSpPr>
          <a:xfrm>
            <a:off x="2531880" y="1522440"/>
            <a:ext cx="7101360" cy="2282400"/>
            <a:chOff x="2531880" y="1522440"/>
            <a:chExt cx="7101360" cy="2282400"/>
          </a:xfrm>
        </p:grpSpPr>
        <p:pic>
          <p:nvPicPr>
            <p:cNvPr id="361" name="" descr=""/>
            <p:cNvPicPr/>
            <p:nvPr/>
          </p:nvPicPr>
          <p:blipFill>
            <a:blip r:embed="rId2"/>
            <a:stretch/>
          </p:blipFill>
          <p:spPr>
            <a:xfrm>
              <a:off x="2531880" y="1522440"/>
              <a:ext cx="3297240" cy="2282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2" name="" descr=""/>
            <p:cNvPicPr/>
            <p:nvPr/>
          </p:nvPicPr>
          <p:blipFill>
            <a:blip r:embed="rId3"/>
            <a:stretch/>
          </p:blipFill>
          <p:spPr>
            <a:xfrm>
              <a:off x="6418080" y="1522440"/>
              <a:ext cx="3215160" cy="2282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3" name=""/>
          <p:cNvSpPr/>
          <p:nvPr/>
        </p:nvSpPr>
        <p:spPr>
          <a:xfrm>
            <a:off x="914400" y="3912120"/>
            <a:ext cx="9372600" cy="21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Falcon 9 reliability significantly improves over time .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Success rate,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here defined after successful booster recovery for Falcon9,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depends on: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Orbit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+ other factors we investigate next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Independently of payload mass, orbits,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Ariane 5 has a close to 100% success rate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for 82 flights since 2003.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Falcon9 average booster recovery success rate si 66%.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Success rate currently sufficient for SpaceX financial viability.  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Box 6"/>
          <p:cNvSpPr/>
          <p:nvPr/>
        </p:nvSpPr>
        <p:spPr>
          <a:xfrm>
            <a:off x="659880" y="3200400"/>
            <a:ext cx="527580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e7e6e6"/>
                </a:solidFill>
                <a:latin typeface="Verdana"/>
                <a:ea typeface="SF Pro"/>
              </a:rPr>
              <a:t>Section 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Launch Sites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Verdana"/>
                <a:ea typeface="SF Pro"/>
              </a:rPr>
              <a:t>Proximities Analysis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73ABF2E-0D42-4744-997C-87B86E3575B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66" name="Title 14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&amp; Records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685800" y="1371600"/>
            <a:ext cx="7083360" cy="23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1600" spc="-1" strike="noStrike">
                <a:solidFill>
                  <a:srgbClr val="292929"/>
                </a:solidFill>
                <a:latin typeface="Calibri"/>
                <a:ea typeface="DejaVu Sans"/>
              </a:rPr>
              <a:t>Before starting launch sites analysis, we list the names of all launch sites and some launch records (from SQL queries).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1600" spc="-1" strike="noStrike">
                <a:solidFill>
                  <a:srgbClr val="292929"/>
                </a:solidFill>
                <a:latin typeface="Calibri"/>
                <a:ea typeface="DejaVu Sans"/>
              </a:rPr>
              <a:t>5 records where launch sites begin with `CCA`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724320" y="2057400"/>
            <a:ext cx="7044840" cy="1444320"/>
          </a:xfrm>
          <a:prstGeom prst="rect">
            <a:avLst/>
          </a:prstGeom>
          <a:ln w="0">
            <a:noFill/>
          </a:ln>
        </p:spPr>
      </p:pic>
      <p:pic>
        <p:nvPicPr>
          <p:cNvPr id="369" name="" descr=""/>
          <p:cNvPicPr/>
          <p:nvPr/>
        </p:nvPicPr>
        <p:blipFill>
          <a:blip r:embed="rId3"/>
          <a:stretch/>
        </p:blipFill>
        <p:spPr>
          <a:xfrm>
            <a:off x="685800" y="4033080"/>
            <a:ext cx="10054800" cy="2593440"/>
          </a:xfrm>
          <a:prstGeom prst="rect">
            <a:avLst/>
          </a:prstGeom>
          <a:ln w="0">
            <a:noFill/>
          </a:ln>
        </p:spPr>
      </p:pic>
      <p:sp>
        <p:nvSpPr>
          <p:cNvPr id="370" name=""/>
          <p:cNvSpPr/>
          <p:nvPr/>
        </p:nvSpPr>
        <p:spPr>
          <a:xfrm>
            <a:off x="8229600" y="2450160"/>
            <a:ext cx="296856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4 distinct launch sites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buNone/>
            </a:pPr>
            <a:fld id="{AA734FB9-F546-4B51-A2DF-336B4F754DD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3" name="Content Placeholder 2"/>
          <p:cNvSpPr/>
          <p:nvPr/>
        </p:nvSpPr>
        <p:spPr>
          <a:xfrm>
            <a:off x="958680" y="2113200"/>
            <a:ext cx="5157720" cy="33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Conclusions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Verdana"/>
                <a:ea typeface="DejaVu Sans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Verdana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DFC9E65-22FB-4EEE-B7E2-220CCCBAC74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72" name="Title 13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v. Orbit 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829440" y="4114800"/>
            <a:ext cx="7399080" cy="21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We added that scattered chart, which has implications in the analysis of launch sites.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VAFB SLC 4E launch site in California, is used only for PO and SSO orbits,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meaning low altitude polar orbits.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North or south?  bound flights over the ocean.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All GTO/GEO launches take place in Florida launch sites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. As close as possible to the equator where earth tangential velocity is maximum, acting like a slingshot at lift off, from west to east over the ocean. (see gif). 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This helps with orbiting GEO satellites with less energy.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BM Plex Mono SemiBold"/>
              </a:rPr>
              <a:t>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827640" y="1354320"/>
            <a:ext cx="8226360" cy="262116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3"/>
          <a:stretch/>
        </p:blipFill>
        <p:spPr>
          <a:xfrm>
            <a:off x="9208080" y="1828800"/>
            <a:ext cx="2219760" cy="1826640"/>
          </a:xfrm>
          <a:prstGeom prst="rect">
            <a:avLst/>
          </a:prstGeom>
          <a:ln w="0">
            <a:noFill/>
          </a:ln>
        </p:spPr>
      </p:pic>
      <p:pic>
        <p:nvPicPr>
          <p:cNvPr id="376" name="" descr=""/>
          <p:cNvPicPr/>
          <p:nvPr/>
        </p:nvPicPr>
        <p:blipFill>
          <a:blip r:embed="rId4"/>
          <a:stretch/>
        </p:blipFill>
        <p:spPr>
          <a:xfrm>
            <a:off x="8314560" y="4153320"/>
            <a:ext cx="3134160" cy="182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D0ECFFC-B170-4882-8F00-4BAEEECC3D1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7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8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SpaceX: All launch sites</a:t>
            </a:r>
            <a:endParaRPr b="0" lang="en-US" sz="3320" spc="-1" strike="noStrike">
              <a:latin typeface="Arial"/>
            </a:endParaRPr>
          </a:p>
        </p:txBody>
      </p:sp>
      <p:grpSp>
        <p:nvGrpSpPr>
          <p:cNvPr id="379" name=""/>
          <p:cNvGrpSpPr/>
          <p:nvPr/>
        </p:nvGrpSpPr>
        <p:grpSpPr>
          <a:xfrm>
            <a:off x="758880" y="1690920"/>
            <a:ext cx="10621080" cy="4411080"/>
            <a:chOff x="758880" y="1690920"/>
            <a:chExt cx="10621080" cy="4411080"/>
          </a:xfrm>
        </p:grpSpPr>
        <p:pic>
          <p:nvPicPr>
            <p:cNvPr id="380" name="" descr=""/>
            <p:cNvPicPr/>
            <p:nvPr/>
          </p:nvPicPr>
          <p:blipFill>
            <a:blip r:embed="rId2"/>
            <a:stretch/>
          </p:blipFill>
          <p:spPr>
            <a:xfrm>
              <a:off x="2206080" y="1696680"/>
              <a:ext cx="6726600" cy="319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1" name="" descr=""/>
            <p:cNvPicPr/>
            <p:nvPr/>
          </p:nvPicPr>
          <p:blipFill>
            <a:blip r:embed="rId3"/>
            <a:stretch/>
          </p:blipFill>
          <p:spPr>
            <a:xfrm>
              <a:off x="758880" y="4114800"/>
              <a:ext cx="2895480" cy="1825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2" name=""/>
            <p:cNvSpPr/>
            <p:nvPr/>
          </p:nvSpPr>
          <p:spPr>
            <a:xfrm flipV="1">
              <a:off x="1600200" y="3308400"/>
              <a:ext cx="1317960" cy="14922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"/>
            <p:cNvSpPr/>
            <p:nvPr/>
          </p:nvSpPr>
          <p:spPr>
            <a:xfrm>
              <a:off x="3657600" y="5122080"/>
              <a:ext cx="490896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VAFB SLC-4E: Vandenberg Space Launch Complex 4 (CA)</a:t>
              </a:r>
              <a:endParaRPr b="0" lang="en-US" sz="14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KSC-LC29A: Kennedy Space Center - Merritt Island (FL)</a:t>
              </a:r>
              <a:endParaRPr b="0" lang="en-US" sz="14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CCAFS-LC40: Cape Canaveral Launch Complex 40 (FL)</a:t>
              </a:r>
              <a:endParaRPr b="0" lang="en-US" sz="14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CCAF-SLC40: Cape Canaveral Space Launch Complex 40(FL)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384" name=""/>
            <p:cNvGrpSpPr/>
            <p:nvPr/>
          </p:nvGrpSpPr>
          <p:grpSpPr>
            <a:xfrm>
              <a:off x="8229600" y="1690920"/>
              <a:ext cx="3150360" cy="4249440"/>
              <a:chOff x="8229600" y="1690920"/>
              <a:chExt cx="3150360" cy="4249440"/>
            </a:xfrm>
          </p:grpSpPr>
          <p:pic>
            <p:nvPicPr>
              <p:cNvPr id="385" name="" descr=""/>
              <p:cNvPicPr/>
              <p:nvPr/>
            </p:nvPicPr>
            <p:blipFill>
              <a:blip r:embed="rId4"/>
              <a:srcRect l="0" t="0" r="5641" b="0"/>
              <a:stretch/>
            </p:blipFill>
            <p:spPr>
              <a:xfrm>
                <a:off x="8458200" y="4114800"/>
                <a:ext cx="292176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6" name=""/>
              <p:cNvSpPr/>
              <p:nvPr/>
            </p:nvSpPr>
            <p:spPr>
              <a:xfrm flipH="1" flipV="1">
                <a:off x="8229600" y="4343400"/>
                <a:ext cx="1828800" cy="6858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87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9662400" y="1690920"/>
                <a:ext cx="16610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8" name=""/>
              <p:cNvSpPr/>
              <p:nvPr/>
            </p:nvSpPr>
            <p:spPr>
              <a:xfrm>
                <a:off x="10287000" y="4572000"/>
                <a:ext cx="453960" cy="453960"/>
              </a:xfrm>
              <a:prstGeom prst="ellipse">
                <a:avLst/>
              </a:prstGeom>
              <a:noFill/>
              <a:ln w="18360">
                <a:solidFill>
                  <a:srgbClr val="ff33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"/>
              <p:cNvSpPr/>
              <p:nvPr/>
            </p:nvSpPr>
            <p:spPr>
              <a:xfrm flipV="1">
                <a:off x="10515600" y="3519720"/>
                <a:ext cx="360" cy="1052280"/>
              </a:xfrm>
              <a:prstGeom prst="line">
                <a:avLst/>
              </a:prstGeom>
              <a:ln w="18360">
                <a:solidFill>
                  <a:srgbClr val="ff33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2041D5F-AA4F-4A07-9C6B-091A1C164D0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3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8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Falcon 9 Success/Failed launches for each site</a:t>
            </a:r>
            <a:endParaRPr b="0" lang="en-US" sz="3320" spc="-1" strike="noStrike">
              <a:latin typeface="Arial"/>
            </a:endParaRPr>
          </a:p>
        </p:txBody>
      </p:sp>
      <p:grpSp>
        <p:nvGrpSpPr>
          <p:cNvPr id="392" name=""/>
          <p:cNvGrpSpPr/>
          <p:nvPr/>
        </p:nvGrpSpPr>
        <p:grpSpPr>
          <a:xfrm>
            <a:off x="457200" y="1600200"/>
            <a:ext cx="4340520" cy="4766760"/>
            <a:chOff x="457200" y="1600200"/>
            <a:chExt cx="4340520" cy="4766760"/>
          </a:xfrm>
        </p:grpSpPr>
        <p:pic>
          <p:nvPicPr>
            <p:cNvPr id="393" name="" descr=""/>
            <p:cNvPicPr/>
            <p:nvPr/>
          </p:nvPicPr>
          <p:blipFill>
            <a:blip r:embed="rId2"/>
            <a:stretch/>
          </p:blipFill>
          <p:spPr>
            <a:xfrm>
              <a:off x="2979720" y="4114800"/>
              <a:ext cx="1818000" cy="2252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94" name=""/>
            <p:cNvGrpSpPr/>
            <p:nvPr/>
          </p:nvGrpSpPr>
          <p:grpSpPr>
            <a:xfrm>
              <a:off x="457200" y="1600200"/>
              <a:ext cx="3654360" cy="2282760"/>
              <a:chOff x="457200" y="1600200"/>
              <a:chExt cx="3654360" cy="2282760"/>
            </a:xfrm>
          </p:grpSpPr>
          <p:pic>
            <p:nvPicPr>
              <p:cNvPr id="395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1271160" y="1600200"/>
                <a:ext cx="19260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6" name=""/>
              <p:cNvSpPr/>
              <p:nvPr/>
            </p:nvSpPr>
            <p:spPr>
              <a:xfrm>
                <a:off x="457200" y="3438720"/>
                <a:ext cx="3654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Vandenberg Space Launch Complex 4 (CA)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VAFB SLC-4E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</p:grpSp>
      <p:grpSp>
        <p:nvGrpSpPr>
          <p:cNvPr id="397" name=""/>
          <p:cNvGrpSpPr/>
          <p:nvPr/>
        </p:nvGrpSpPr>
        <p:grpSpPr>
          <a:xfrm>
            <a:off x="4253400" y="1617480"/>
            <a:ext cx="7561080" cy="4082040"/>
            <a:chOff x="4253400" y="1617480"/>
            <a:chExt cx="7561080" cy="4082040"/>
          </a:xfrm>
        </p:grpSpPr>
        <p:grpSp>
          <p:nvGrpSpPr>
            <p:cNvPr id="398" name=""/>
            <p:cNvGrpSpPr/>
            <p:nvPr/>
          </p:nvGrpSpPr>
          <p:grpSpPr>
            <a:xfrm>
              <a:off x="4253400" y="1617480"/>
              <a:ext cx="7561080" cy="2290320"/>
              <a:chOff x="4253400" y="1617480"/>
              <a:chExt cx="7561080" cy="2290320"/>
            </a:xfrm>
          </p:grpSpPr>
          <p:pic>
            <p:nvPicPr>
              <p:cNvPr id="399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9348840" y="1617480"/>
                <a:ext cx="20084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00" name=""/>
              <p:cNvSpPr/>
              <p:nvPr/>
            </p:nvSpPr>
            <p:spPr>
              <a:xfrm>
                <a:off x="9074520" y="3439080"/>
                <a:ext cx="27399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CCAFS-SLC40</a:t>
                </a:r>
                <a:endParaRPr b="0" lang="en-US" sz="1400" spc="-1" strike="noStrike">
                  <a:latin typeface="Arial"/>
                </a:endParaRPr>
              </a:p>
            </p:txBody>
          </p:sp>
          <p:pic>
            <p:nvPicPr>
              <p:cNvPr id="401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6894000" y="1639080"/>
                <a:ext cx="20268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02" name=""/>
              <p:cNvSpPr/>
              <p:nvPr/>
            </p:nvSpPr>
            <p:spPr>
              <a:xfrm>
                <a:off x="6655320" y="3463560"/>
                <a:ext cx="2511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 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CCAFS-LC40</a:t>
                </a:r>
                <a:endParaRPr b="0" lang="en-US" sz="1400" spc="-1" strike="noStrike">
                  <a:latin typeface="Arial"/>
                </a:endParaRPr>
              </a:p>
            </p:txBody>
          </p:sp>
          <p:grpSp>
            <p:nvGrpSpPr>
              <p:cNvPr id="403" name=""/>
              <p:cNvGrpSpPr/>
              <p:nvPr/>
            </p:nvGrpSpPr>
            <p:grpSpPr>
              <a:xfrm>
                <a:off x="4253400" y="1634760"/>
                <a:ext cx="2511360" cy="2273040"/>
                <a:chOff x="4253400" y="1634760"/>
                <a:chExt cx="2511360" cy="2273040"/>
              </a:xfrm>
            </p:grpSpPr>
            <p:pic>
              <p:nvPicPr>
                <p:cNvPr id="404" name="" descr="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4482000" y="1634760"/>
                  <a:ext cx="2045160" cy="1825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05" name=""/>
                <p:cNvSpPr/>
                <p:nvPr/>
              </p:nvSpPr>
              <p:spPr>
                <a:xfrm>
                  <a:off x="4253400" y="3463560"/>
                  <a:ext cx="2511360" cy="444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Kennedy Space Center (FL)</a:t>
                  </a:r>
                  <a:endParaRPr b="0" lang="en-US" sz="1400" spc="-1" strike="noStrike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KSC LC 39A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406" name=""/>
            <p:cNvSpPr/>
            <p:nvPr/>
          </p:nvSpPr>
          <p:spPr>
            <a:xfrm>
              <a:off x="5486400" y="4800600"/>
              <a:ext cx="4341240" cy="89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Table:  Synthesis of launches outcomes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Class 0= failure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Class 1= success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E13F6A8-C027-4338-90D3-1F37E26018D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0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Distances between a launch site to its proximities</a:t>
            </a:r>
            <a:endParaRPr b="0" lang="en-US" sz="3320" spc="-1" strike="noStrike">
              <a:latin typeface="Arial"/>
            </a:endParaRPr>
          </a:p>
        </p:txBody>
      </p:sp>
      <p:grpSp>
        <p:nvGrpSpPr>
          <p:cNvPr id="409" name=""/>
          <p:cNvGrpSpPr/>
          <p:nvPr/>
        </p:nvGrpSpPr>
        <p:grpSpPr>
          <a:xfrm>
            <a:off x="1106640" y="1416240"/>
            <a:ext cx="9634680" cy="3686760"/>
            <a:chOff x="1106640" y="1416240"/>
            <a:chExt cx="9634680" cy="3686760"/>
          </a:xfrm>
        </p:grpSpPr>
        <p:pic>
          <p:nvPicPr>
            <p:cNvPr id="410" name="" descr=""/>
            <p:cNvPicPr/>
            <p:nvPr/>
          </p:nvPicPr>
          <p:blipFill>
            <a:blip r:embed="rId2"/>
            <a:srcRect l="7247" t="0" r="6396" b="0"/>
            <a:stretch/>
          </p:blipFill>
          <p:spPr>
            <a:xfrm>
              <a:off x="1106640" y="1448640"/>
              <a:ext cx="4770000" cy="3654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1" name="" descr=""/>
            <p:cNvPicPr/>
            <p:nvPr/>
          </p:nvPicPr>
          <p:blipFill>
            <a:blip r:embed="rId3"/>
            <a:stretch/>
          </p:blipFill>
          <p:spPr>
            <a:xfrm>
              <a:off x="6410160" y="1416240"/>
              <a:ext cx="4331160" cy="179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2" name=""/>
            <p:cNvSpPr/>
            <p:nvPr/>
          </p:nvSpPr>
          <p:spPr>
            <a:xfrm>
              <a:off x="3837960" y="2743200"/>
              <a:ext cx="1529280" cy="794880"/>
            </a:xfrm>
            <a:prstGeom prst="rect">
              <a:avLst/>
            </a:prstGeom>
            <a:noFill/>
            <a:ln w="0">
              <a:solidFill>
                <a:srgbClr val="0066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"/>
            <p:cNvSpPr/>
            <p:nvPr/>
          </p:nvSpPr>
          <p:spPr>
            <a:xfrm flipH="1">
              <a:off x="5370480" y="2514600"/>
              <a:ext cx="1039680" cy="6858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4" name=""/>
          <p:cNvSpPr/>
          <p:nvPr/>
        </p:nvSpPr>
        <p:spPr>
          <a:xfrm>
            <a:off x="5943960" y="3200760"/>
            <a:ext cx="5711760" cy="22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Distance from CCAFS_SLC40 to: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Closest coast: ~900 m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Florida East Coast Railway:  22.0  km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Highway I 95: 26.8  km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Orlando: 78.75  km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sites are close to coasts. For safety issues if launcher is lost in the early stage of the flight.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Rockets are launched: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From West to East over the ocean in Florida.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North or South bound over the ocean in California. (Polar orbits only)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Launch sites are relatively far from populated areas for protecting population from serious incidents at lift off:  explosion on the launch pad.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15" name=""/>
          <p:cNvSpPr/>
          <p:nvPr/>
        </p:nvSpPr>
        <p:spPr>
          <a:xfrm>
            <a:off x="686880" y="6172200"/>
            <a:ext cx="868428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https://nbviewer.org/github/DrStef/Applied_Data_Science_Capstone/blob/main/GH_lab_jupyter_launch_site_location_v4.ipynb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75BA0233-1A08-4CA0-BEA4-4986E3EF614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17" name="Title 7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ESA Unique Launch site – Kourou, French Guiana. </a:t>
            </a:r>
            <a:endParaRPr b="0" lang="en-US" sz="3320" spc="-1" strike="noStrike">
              <a:latin typeface="Arial"/>
            </a:endParaRPr>
          </a:p>
        </p:txBody>
      </p:sp>
      <p:grpSp>
        <p:nvGrpSpPr>
          <p:cNvPr id="418" name=""/>
          <p:cNvGrpSpPr/>
          <p:nvPr/>
        </p:nvGrpSpPr>
        <p:grpSpPr>
          <a:xfrm>
            <a:off x="5486400" y="1600200"/>
            <a:ext cx="5942160" cy="4113360"/>
            <a:chOff x="5486400" y="1600200"/>
            <a:chExt cx="5942160" cy="4113360"/>
          </a:xfrm>
        </p:grpSpPr>
        <p:grpSp>
          <p:nvGrpSpPr>
            <p:cNvPr id="419" name=""/>
            <p:cNvGrpSpPr/>
            <p:nvPr/>
          </p:nvGrpSpPr>
          <p:grpSpPr>
            <a:xfrm>
              <a:off x="5486400" y="1600200"/>
              <a:ext cx="5333040" cy="3865680"/>
              <a:chOff x="5486400" y="1600200"/>
              <a:chExt cx="5333040" cy="3865680"/>
            </a:xfrm>
          </p:grpSpPr>
          <p:pic>
            <p:nvPicPr>
              <p:cNvPr id="420" name="" descr=""/>
              <p:cNvPicPr/>
              <p:nvPr/>
            </p:nvPicPr>
            <p:blipFill>
              <a:blip r:embed="rId2"/>
              <a:srcRect l="34803" t="0" r="0" b="6790"/>
              <a:stretch/>
            </p:blipFill>
            <p:spPr>
              <a:xfrm>
                <a:off x="5486400" y="1600200"/>
                <a:ext cx="5333040" cy="3865680"/>
              </a:xfrm>
              <a:prstGeom prst="rect">
                <a:avLst/>
              </a:prstGeom>
              <a:ln w="18360">
                <a:solidFill>
                  <a:srgbClr val="ffffff"/>
                </a:solidFill>
                <a:round/>
              </a:ln>
            </p:spPr>
          </p:pic>
          <p:sp>
            <p:nvSpPr>
              <p:cNvPr id="421" name=""/>
              <p:cNvSpPr/>
              <p:nvPr/>
            </p:nvSpPr>
            <p:spPr>
              <a:xfrm>
                <a:off x="6503760" y="254016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Soyuz launch pad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422" name=""/>
              <p:cNvSpPr/>
              <p:nvPr/>
            </p:nvSpPr>
            <p:spPr>
              <a:xfrm>
                <a:off x="6910920" y="302544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c9211e"/>
                    </a:solidFill>
                    <a:latin typeface="Calibri"/>
                    <a:ea typeface="DejaVu Sans"/>
                  </a:rPr>
                  <a:t>Ariane launch pad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423" name=""/>
              <p:cNvSpPr/>
              <p:nvPr/>
            </p:nvSpPr>
            <p:spPr>
              <a:xfrm flipH="1">
                <a:off x="6229440" y="2821680"/>
                <a:ext cx="477720" cy="69588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"/>
              <p:cNvSpPr/>
              <p:nvPr/>
            </p:nvSpPr>
            <p:spPr>
              <a:xfrm flipH="1">
                <a:off x="6636600" y="3229200"/>
                <a:ext cx="477720" cy="69552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425" name="" descr=""/>
            <p:cNvPicPr/>
            <p:nvPr/>
          </p:nvPicPr>
          <p:blipFill>
            <a:blip r:embed="rId3"/>
            <a:stretch/>
          </p:blipFill>
          <p:spPr>
            <a:xfrm>
              <a:off x="8550000" y="3883680"/>
              <a:ext cx="2878560" cy="1829880"/>
            </a:xfrm>
            <a:prstGeom prst="rect">
              <a:avLst/>
            </a:prstGeom>
            <a:ln w="18360">
              <a:solidFill>
                <a:srgbClr val="ffffff"/>
              </a:solidFill>
              <a:round/>
            </a:ln>
          </p:spPr>
        </p:pic>
        <p:sp>
          <p:nvSpPr>
            <p:cNvPr id="426" name=""/>
            <p:cNvSpPr/>
            <p:nvPr/>
          </p:nvSpPr>
          <p:spPr>
            <a:xfrm>
              <a:off x="10116720" y="4264200"/>
              <a:ext cx="346680" cy="336600"/>
            </a:xfrm>
            <a:prstGeom prst="ellipse">
              <a:avLst/>
            </a:prstGeom>
            <a:noFill/>
            <a:ln w="1836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7" name=""/>
          <p:cNvSpPr/>
          <p:nvPr/>
        </p:nvSpPr>
        <p:spPr>
          <a:xfrm>
            <a:off x="694440" y="1487880"/>
            <a:ext cx="4799160" cy="548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European Space Agency (ESA)/ArianeEspace launch sites in Kourou, French Guiana (France).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Kourou launch sites: Ariane, Soyuz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are very close to the Equator: it’s a strong advantage for GTO/GEO flights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are in a remote area far from any high density inhabited area and high traffic infrastructures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Are close to the coast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Strong Advantage over SpaceX, in terms of safety and GTO/GEO flights and energy required at lift-off.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SpaceX could compete and reduce energy at lift-off for GTO-GEO flights by introducing a concept like “Sea Launch”.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7"/>
          <p:cNvSpPr/>
          <p:nvPr/>
        </p:nvSpPr>
        <p:spPr>
          <a:xfrm>
            <a:off x="659880" y="3200400"/>
            <a:ext cx="527580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e7e6e6"/>
                </a:solidFill>
                <a:latin typeface="Verdana"/>
                <a:ea typeface="SF Pro"/>
              </a:rPr>
              <a:t>Section 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Build a Dashboard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With Plotly Dash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70C90FBE-089C-45C8-8FB9-A04B9C059E0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3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>
              <a:lnSpc>
                <a:spcPct val="90000"/>
              </a:lnSpc>
              <a:buNone/>
            </a:pPr>
            <a:r>
              <a:rPr b="0" lang="en-US" sz="332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SpaceX Falcon 9: Launch success count for all sites</a:t>
            </a:r>
            <a:endParaRPr b="0" lang="en-US" sz="3320" spc="-1" strike="noStrike"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2"/>
          <a:stretch/>
        </p:blipFill>
        <p:spPr>
          <a:xfrm>
            <a:off x="1550160" y="1567800"/>
            <a:ext cx="9191160" cy="3213720"/>
          </a:xfrm>
          <a:prstGeom prst="rect">
            <a:avLst/>
          </a:prstGeom>
          <a:ln w="0">
            <a:noFill/>
          </a:ln>
        </p:spPr>
      </p:pic>
      <p:pic>
        <p:nvPicPr>
          <p:cNvPr id="432" name="" descr=""/>
          <p:cNvPicPr/>
          <p:nvPr/>
        </p:nvPicPr>
        <p:blipFill>
          <a:blip r:embed="rId3"/>
          <a:stretch/>
        </p:blipFill>
        <p:spPr>
          <a:xfrm>
            <a:off x="685800" y="3917160"/>
            <a:ext cx="1818000" cy="2252160"/>
          </a:xfrm>
          <a:prstGeom prst="rect">
            <a:avLst/>
          </a:prstGeom>
          <a:ln w="0">
            <a:noFill/>
          </a:ln>
        </p:spPr>
      </p:pic>
      <p:sp>
        <p:nvSpPr>
          <p:cNvPr id="433" name=""/>
          <p:cNvSpPr/>
          <p:nvPr/>
        </p:nvSpPr>
        <p:spPr>
          <a:xfrm>
            <a:off x="2813760" y="4970160"/>
            <a:ext cx="7788600" cy="95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 dahsboard allows an interactive visualization and analysis of Falcon successful launches.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It completes scattered charts.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Here for all sites, we can identify the launch site with highest success rate.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Kennedy Space Center in Florida.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FB8008D-9A72-4DF2-87C5-503952C44FF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3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SpaceX Falcon9 Launch site with highest launch success ratio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2"/>
          <a:stretch/>
        </p:blipFill>
        <p:spPr>
          <a:xfrm>
            <a:off x="4572000" y="3695040"/>
            <a:ext cx="6783480" cy="2247840"/>
          </a:xfrm>
          <a:prstGeom prst="rect">
            <a:avLst/>
          </a:prstGeom>
          <a:ln w="0">
            <a:noFill/>
          </a:ln>
        </p:spPr>
      </p:pic>
      <p:sp>
        <p:nvSpPr>
          <p:cNvPr id="437" name=""/>
          <p:cNvSpPr/>
          <p:nvPr/>
        </p:nvSpPr>
        <p:spPr>
          <a:xfrm>
            <a:off x="685800" y="1407600"/>
            <a:ext cx="4113360" cy="27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KSC LC-39A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Kennedy Space Center in Florida.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13 flights, 10 successful missions.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Heavy payload are “high risk”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Success does not seem to depend upon boosters versions with low mass payload &lt;5500kg.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B5 and FT are the most reused launchers. Data is not sufficient, but may indicates that they are as reliable as 1</a:t>
            </a:r>
            <a:r>
              <a:rPr b="0" lang="en-US" sz="1600" spc="-1" strike="noStrike" baseline="14000000">
                <a:solidFill>
                  <a:srgbClr val="000000"/>
                </a:solidFill>
                <a:latin typeface="Calibri"/>
                <a:ea typeface="DejaVu Sans"/>
              </a:rPr>
              <a:t>st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time launchers. 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4572000" y="1389960"/>
            <a:ext cx="6784200" cy="203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4953556-4D3E-4C0F-A722-FAE7CCF481C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770040" y="1371600"/>
            <a:ext cx="10405440" cy="27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outcome v. Payload mass (all sites)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2"/>
          <a:stretch/>
        </p:blipFill>
        <p:spPr>
          <a:xfrm>
            <a:off x="2057400" y="3657600"/>
            <a:ext cx="7396200" cy="2741760"/>
          </a:xfrm>
          <a:prstGeom prst="rect">
            <a:avLst/>
          </a:prstGeom>
          <a:ln w="0">
            <a:noFill/>
          </a:ln>
        </p:spPr>
      </p:pic>
      <p:sp>
        <p:nvSpPr>
          <p:cNvPr id="443" name=""/>
          <p:cNvSpPr/>
          <p:nvPr/>
        </p:nvSpPr>
        <p:spPr>
          <a:xfrm>
            <a:off x="685800" y="1407600"/>
            <a:ext cx="10514160" cy="25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V1.0 and v1.1 are early launchers with low reliability.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Landing legs, were pioneered on the Falcon 9 v1.1 version, but that version never landed intact.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They were phased out in 2015.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FT: “Full Thrust” is the next generation and has the highest success rate for payload mass under 6 tons. Including with “drone landing” (see details in next slide).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Many FT flights are done with reused launchers. And show good reliability. 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Heavy payload are “high risk”.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ED1213D-ADFD-4832-AB10-ACCDFBCFEAE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38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914400" y="1371960"/>
            <a:ext cx="7951680" cy="434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List the names of Falcon 9 boosters which have successfully landed on drone ship and had payload mass greater than 4000 but less than 6000 kg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Recent Full Thrust (FT) boosters exhibit the highest success rate on drone ship landing. Including with GTO flights.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It bodes well if SpaceX introduces a concept like “Sea Launch” for GTO launches at sea, close to the equator.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4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mass between 4000 and 6000 kg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914400" y="3323160"/>
            <a:ext cx="7951680" cy="270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04B12255-C325-4417-947B-4EECD13B426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1143000" y="1600200"/>
            <a:ext cx="1005156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a highly competitive business environment: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SpaceX has revolutionized the launch of satellites with a concept of reusable launcher/booster: Falcon9/Falcon 9 Heavy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main advantage of this concept is the significant reduction in cost per kg.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Reliability problems remain compared to classic launch vehicles like Soyuz or Ariane-5.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For maintaining the “low cost” competitive advantage, compared with classic launchers, Falcon9 mission success is defined as the successful recovery or landing of the booster.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booster successful recovery depends on features such as: </a:t>
            </a:r>
            <a:endParaRPr b="0" lang="en-US" sz="18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orbit </a:t>
            </a:r>
            <a:endParaRPr b="0" lang="en-US" sz="18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payload mass </a:t>
            </a:r>
            <a:endParaRPr b="0" lang="en-US" sz="18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booster versions</a:t>
            </a:r>
            <a:endParaRPr b="0" lang="en-US" sz="18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Launching sites…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Based on these features, the best Machine Learning supervised classification model developed in this report, predicted booster recovery outcome with an accuracy close to 94%.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1"/>
          <p:cNvSpPr/>
          <p:nvPr/>
        </p:nvSpPr>
        <p:spPr>
          <a:xfrm>
            <a:off x="659880" y="3200400"/>
            <a:ext cx="5275800" cy="14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99ffff"/>
                </a:solidFill>
                <a:latin typeface="Verdana"/>
                <a:ea typeface="SF Pro"/>
              </a:rPr>
              <a:t>Section 5</a:t>
            </a:r>
            <a:br/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99ffff"/>
                </a:solidFill>
                <a:latin typeface="Verdana"/>
                <a:ea typeface="SF Pro"/>
              </a:rPr>
              <a:t>Predictive Analysis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99ffff"/>
                </a:solidFill>
                <a:latin typeface="Verdana"/>
                <a:ea typeface="SF Pro"/>
              </a:rPr>
              <a:t>(Classification)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BFD439D-A10A-49EB-B9DA-CADAAFE690A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5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5504760" y="2286000"/>
            <a:ext cx="5923440" cy="3198600"/>
          </a:xfrm>
          <a:prstGeom prst="rect">
            <a:avLst/>
          </a:prstGeom>
          <a:ln w="0">
            <a:noFill/>
          </a:ln>
        </p:spPr>
      </p:pic>
      <p:sp>
        <p:nvSpPr>
          <p:cNvPr id="452" name=""/>
          <p:cNvSpPr/>
          <p:nvPr/>
        </p:nvSpPr>
        <p:spPr>
          <a:xfrm>
            <a:off x="685800" y="2286000"/>
            <a:ext cx="4817520" cy="25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 Accuracy with test set.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Results with “train test split” random_state=3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Optimization of SVM and LR hyper-parameters was refined for increasing accuracy with train set.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It did not necessarily improved accuracy with test set.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Test set is too small.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In our case, KNN exhibits the best accuracy: ~94%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6226D2B7-52F3-47A2-A9ED-9F29F0C621E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5629320" cy="380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k-nearest neighbors algorithm (k-NN) is the best “predictor”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The model perfectly predicts mission failure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1 false negative for successful booster landing (recovery)  </a:t>
            </a:r>
            <a:r>
              <a:rPr b="0" lang="en-US" sz="1300" spc="-1" strike="noStrike">
                <a:solidFill>
                  <a:srgbClr val="292929"/>
                </a:solidFill>
                <a:latin typeface="Abadi"/>
              </a:rPr>
              <a:t>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5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7025760" y="1805760"/>
            <a:ext cx="4402080" cy="390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2189A25-44A3-46B1-A778-B95D29864F2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58" name="TextBox 9"/>
          <p:cNvSpPr/>
          <p:nvPr/>
        </p:nvSpPr>
        <p:spPr>
          <a:xfrm>
            <a:off x="659880" y="3200400"/>
            <a:ext cx="43606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Tahoma"/>
                <a:ea typeface="SF Pro"/>
              </a:rPr>
              <a:t>Conclusions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3ECFACC-25E7-4BAE-8A67-0DF9EFB23C2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60" name="Title 8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687240" y="1373040"/>
            <a:ext cx="10971000" cy="68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We defined success as a successful recovery process of Falcon9 booster.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From Falcon 9 and Wiki we imported data and developed tools for investigating factors driving successful booster recovery: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;Calibri"/>
              </a:rPr>
              <a:t>Payload, Orbit, Booster version, Launching sites…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Based on these features, we selected a supervised classification model capable of predicting launch outcome with a 94% accuracy.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booster recovery process is more risky than a classic launcher, but its success rate: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-increases overtime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-at 66%, it is sufficient for maintaining a competitive cost per kg compared with classic Ariane5 /Ariane 6.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SpaceX GEO/GTO flights are more risky.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Failure could be linked to energy deployed at lift-off, vibrations damaging of electronics, control systems of the booster.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ESA/ArianeEspace, Soyuz have an advantage in terms of launch site, on the equator: less energy is required for GTO/GEO flights.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SpaceX could improve GEO/GTO flights success with a concept like “Sea Launch” close to the equator.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Recent successes with FT boosters landing on “drone ship”, bodes well for such a solution.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Even with recent recovery failure for GTO/GEO,  SpaceX will maintain a sufficient lead in terms of cost per kg. vs Ariane5 and the new Ariane 6.  Starship may well crush further the competition if similar success rate is achieved.     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;Calibri"/>
                <a:ea typeface="Calibri;Calibri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FDA9797-D8D7-49B5-83C0-5DFA70B1557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63" name="Title 4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References and Jupyter Notebooks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685800" y="1828800"/>
            <a:ext cx="10278720" cy="11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[1]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https://arstechnica.com/science/2021/03/european-leaders-say-an-immediate-response-needed-to-the-rise-of-spacex/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[2]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https://www.arianespace.com/vehicle/ariane-5/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[3]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https://www.arianespace.com/wp-content/uploads/2020/06/Arianespace_Brochure_Ariane5_Sept2019.pdf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[4]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https://www.arianespace.com/ariane-6/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[5]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https://www.arianespace.com/wp-content/uploads/2020/06/Arianespace_Brochure_Ariane6_Sept2019.pdf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[6]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https://www.inverse.com/innovation/ariane-6-vs-spacex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ff"/>
                </a:solidFill>
                <a:latin typeface="Arial"/>
                <a:ea typeface="DejaVu Sans"/>
              </a:rPr>
              <a:t>[7] 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https://adsabs.harvard.edu/full/1996ESASP.386..237F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770400" y="3511080"/>
            <a:ext cx="10058400" cy="25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https://github.com/DrStef/Applied_Data_Science_Capstone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9"/>
              </a:rPr>
              <a:t>https://github.com/DrStef/Applied_Data_Science_Capstone/blob/main/GH_jupyter-labs-spacex-data-collection-api_v5.ipynb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0"/>
              </a:rPr>
              <a:t>https://github.com/DrStef/Applied_Data_Science_Capstone/blob/main/GH_labs-jupyter-spacex-Data%20wrangling_v3.ipynb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1"/>
              </a:rPr>
              <a:t>https://github.com/DrStef/Applied_Data_Science_Capstone/blob/main/GH_jupyter-labs-eda-sql-coursera_v10.ipynb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2"/>
              </a:rPr>
              <a:t>https://github.com/DrStef/Applied_Data_Science_Capstone/blob/main/GH_jupyter-labs-eda-dataviz-v10.ipynb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3"/>
              </a:rPr>
              <a:t>https://github.com/DrStef/Applied_Data_Science_Capstone/blob/main/GH_SpaceX_Machine%20Learning%20Prediction_Part_5_v8_shuffling.ipynb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4"/>
              </a:rPr>
              <a:t>https://nbviewer.org/github/DrStef/Applied_Data_Science_Capstone/blob/main/GH_lab_jupyter_launch_site_location_v4.ipynb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5"/>
              </a:rPr>
              <a:t>https://github.com/DrStef/Applied_Data_Science_Capstone/blob/main/GH_jupyter-labs-webscraping_v4.ipynb</a:t>
            </a: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6"/>
              </a:rPr>
              <a:t>https://github.com/DrStef/Applied_Data_Science_Capstone/blob/main/GH_Build_a_Dashboard_Application_with_Plotly_Dash_v10.ipynb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Extra web scraping for Ariane-5: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ff"/>
                </a:solidFill>
                <a:latin typeface="Arial"/>
                <a:ea typeface="DejaVu Sans"/>
                <a:hlinkClick r:id="rId17"/>
              </a:rPr>
              <a:t>https://github.com/DrStef/Applied_Data_Science_Capstone/blob/main/Applied_Data_Science_Capstone_Extra_Web_Scraping_v1.ipynb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73D7E97-6F26-4E5B-ADD8-F03E3A6E523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45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0624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Appendix: SQL queries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0C3F353-424A-4B4B-BD86-CD3558C4B9D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91440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1600" spc="-1" strike="noStrike">
                <a:solidFill>
                  <a:srgbClr val="292929"/>
                </a:solidFill>
                <a:latin typeface="Calibri"/>
              </a:rPr>
              <a:t>Calculate the total payload carried by boosters from NASA (2 methods)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2057400" y="1973520"/>
            <a:ext cx="7212600" cy="419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7BFAC1F-97C2-41C6-8865-1FF4E60D651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77004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7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770040" y="1828800"/>
            <a:ext cx="10215000" cy="102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8BDD16D1-2BAA-4DCB-9DF6-2C1845A39F3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48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7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770040" y="2286000"/>
            <a:ext cx="9712080" cy="101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F26FE94-29B2-4E54-9E44-86F2BBAAE96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5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9" name="Title 1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757440" y="1359360"/>
            <a:ext cx="10636200" cy="18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Commercial rocket launches is a very competitive market.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From 2000 to 2017,  Ariane 5 (ESA - Arianespace) dominated the market with: lower cost, high payload mass,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reliability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. 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In terms of cost, China, India, Russia are tough competitors with less reliable classic launchers like LongMarch, Proton, Soyuz-2, PSLV.  New players like BlueHorizon are still in early stage.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Since 2017, SpaceX Falcon9/Falcon9 Heavt is increasingly dominating the market with better cost per kg thanks to the reusable booster concept.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Competition may heat up again with the advent of Ariane 6 and SpaceX Starship. 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71" name=""/>
          <p:cNvGrpSpPr/>
          <p:nvPr/>
        </p:nvGrpSpPr>
        <p:grpSpPr>
          <a:xfrm>
            <a:off x="1143000" y="3429000"/>
            <a:ext cx="10113120" cy="2741760"/>
            <a:chOff x="1143000" y="3429000"/>
            <a:chExt cx="10113120" cy="2741760"/>
          </a:xfrm>
        </p:grpSpPr>
        <p:pic>
          <p:nvPicPr>
            <p:cNvPr id="172" name="" descr=""/>
            <p:cNvPicPr/>
            <p:nvPr/>
          </p:nvPicPr>
          <p:blipFill>
            <a:blip r:embed="rId2"/>
            <a:srcRect l="6663" t="4355" r="8064" b="0"/>
            <a:stretch/>
          </p:blipFill>
          <p:spPr>
            <a:xfrm>
              <a:off x="5414400" y="3429000"/>
              <a:ext cx="5841720" cy="2741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" descr=""/>
            <p:cNvPicPr/>
            <p:nvPr/>
          </p:nvPicPr>
          <p:blipFill>
            <a:blip r:embed="rId3"/>
            <a:stretch/>
          </p:blipFill>
          <p:spPr>
            <a:xfrm>
              <a:off x="1143000" y="3657600"/>
              <a:ext cx="3583080" cy="21931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49A872C-89E9-4D67-82A1-C60836EFC7F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49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775800" y="159804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List the names of the boosters which have carried the maximum payload mass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83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2514600" y="2385360"/>
            <a:ext cx="6465960" cy="332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5D978D4-4D0A-4A7D-AECF-BC99497FDB0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50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List the failed landing_outcomes in drone ship, their booster versions, and launch site names for in year 2015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2"/>
          <a:stretch/>
        </p:blipFill>
        <p:spPr>
          <a:xfrm>
            <a:off x="2697840" y="2514600"/>
            <a:ext cx="6214320" cy="286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9670BDC-A421-4050-9DCB-51B01BF5945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51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920520" y="1699560"/>
            <a:ext cx="4562640" cy="434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Calibri"/>
              </a:rPr>
              <a:t>Rank the count of landing outcomes (such as Failure (drone ship) or Success (ground pad)) between the date 2010-06-04 and 2017-03-20, in descending order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92" name="" descr=""/>
          <p:cNvPicPr/>
          <p:nvPr/>
        </p:nvPicPr>
        <p:blipFill>
          <a:blip r:embed="rId2"/>
          <a:stretch/>
        </p:blipFill>
        <p:spPr>
          <a:xfrm>
            <a:off x="5486400" y="1699560"/>
            <a:ext cx="5802840" cy="42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97D258B-24C3-41D5-840B-49C97E5B6C7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52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06240" cy="434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PO, SSO, GTO, GEO.  From ESA website. 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5" name="Title 9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Glossary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2"/>
          <a:stretch/>
        </p:blipFill>
        <p:spPr>
          <a:xfrm>
            <a:off x="770040" y="2971800"/>
            <a:ext cx="3321720" cy="2736360"/>
          </a:xfrm>
          <a:prstGeom prst="rect">
            <a:avLst/>
          </a:prstGeom>
          <a:ln w="0">
            <a:noFill/>
          </a:ln>
        </p:spPr>
      </p:pic>
      <p:pic>
        <p:nvPicPr>
          <p:cNvPr id="497" name="" descr=""/>
          <p:cNvPicPr/>
          <p:nvPr/>
        </p:nvPicPr>
        <p:blipFill>
          <a:blip r:embed="rId3"/>
          <a:stretch/>
        </p:blipFill>
        <p:spPr>
          <a:xfrm>
            <a:off x="4343400" y="2971800"/>
            <a:ext cx="3321720" cy="2736360"/>
          </a:xfrm>
          <a:prstGeom prst="rect">
            <a:avLst/>
          </a:prstGeom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4"/>
          <a:stretch/>
        </p:blipFill>
        <p:spPr>
          <a:xfrm>
            <a:off x="8001000" y="2971800"/>
            <a:ext cx="3321720" cy="273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Box 8"/>
          <p:cNvSpPr/>
          <p:nvPr/>
        </p:nvSpPr>
        <p:spPr>
          <a:xfrm>
            <a:off x="659880" y="3200400"/>
            <a:ext cx="5275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Thank you !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2093E8D6-319D-4A03-B17A-04C15CE8348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5" name="Title 6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524880" y="6054480"/>
            <a:ext cx="30060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5029200" y="4473000"/>
            <a:ext cx="6575400" cy="123516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/>
          <p:nvPr/>
        </p:nvSpPr>
        <p:spPr>
          <a:xfrm>
            <a:off x="457560" y="1600200"/>
            <a:ext cx="5250600" cy="31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 9/Falcon9 heavy  v. Ariane 6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/ Falcon 9 Heavy can easily compete with new Ariane 6 (2 or 4 boosters) in terms of:</a:t>
            </a:r>
            <a:endParaRPr b="0" lang="en-US" sz="16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Cost per kg</a:t>
            </a:r>
            <a:endParaRPr b="0" lang="en-US" sz="16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Payload mass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SpaceX Starship will further crush the competition in both domains.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and Starship costs are way lower due to reuse of boosters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Ariane-6 will be a classic launcher for reliability purposes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reliability can’t compete with Ariane-5G record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;Calibri"/>
              </a:rPr>
              <a:t>Falcon9 booster recovery success rate is still an issue.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grpSp>
        <p:nvGrpSpPr>
          <p:cNvPr id="179" name=""/>
          <p:cNvGrpSpPr/>
          <p:nvPr/>
        </p:nvGrpSpPr>
        <p:grpSpPr>
          <a:xfrm>
            <a:off x="6036480" y="1601640"/>
            <a:ext cx="5158080" cy="2532600"/>
            <a:chOff x="6036480" y="1601640"/>
            <a:chExt cx="5158080" cy="2532600"/>
          </a:xfrm>
        </p:grpSpPr>
        <p:grpSp>
          <p:nvGrpSpPr>
            <p:cNvPr id="180" name=""/>
            <p:cNvGrpSpPr/>
            <p:nvPr/>
          </p:nvGrpSpPr>
          <p:grpSpPr>
            <a:xfrm>
              <a:off x="6036480" y="1601640"/>
              <a:ext cx="5158080" cy="2277720"/>
              <a:chOff x="6036480" y="1601640"/>
              <a:chExt cx="5158080" cy="2277720"/>
            </a:xfrm>
          </p:grpSpPr>
          <p:pic>
            <p:nvPicPr>
              <p:cNvPr id="181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6036480" y="1601640"/>
                <a:ext cx="2908800" cy="2277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2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8953560" y="1601640"/>
                <a:ext cx="2241000" cy="2277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83" name=""/>
            <p:cNvSpPr/>
            <p:nvPr/>
          </p:nvSpPr>
          <p:spPr>
            <a:xfrm>
              <a:off x="6400800" y="3881160"/>
              <a:ext cx="4570200" cy="25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  </a:t>
              </a:r>
              <a:r>
                <a:rPr b="0" lang="en-US" sz="1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Ariane 64 (4 boosters)                                          SpaceX Starship</a:t>
              </a:r>
              <a:endParaRPr b="0" lang="en-US" sz="1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943CFABC-B8EC-478D-B82F-92255F2FBF7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85" name="Title 2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 - Business understanding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691560" y="1371600"/>
            <a:ext cx="6622200" cy="41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SpaceX CEO Elon Musk has criticized European efforts in the emergent new space race. In March 2021, he wrote on Twitter: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500" spc="-1" strike="noStrike">
                <a:solidFill>
                  <a:srgbClr val="990000"/>
                </a:solidFill>
                <a:latin typeface="Calibri"/>
                <a:ea typeface="DejaVu Sans"/>
              </a:rPr>
              <a:t>“</a:t>
            </a:r>
            <a:r>
              <a:rPr b="0" i="1" lang="en-US" sz="1500" spc="-1" strike="noStrike">
                <a:solidFill>
                  <a:srgbClr val="990000"/>
                </a:solidFill>
                <a:latin typeface="Calibri"/>
                <a:ea typeface="DejaVu Sans"/>
              </a:rPr>
              <a:t>They are aiming too low. Only rockets that are fully &amp; rapidly reusable will be competitive. Everything else will seem like a cloth biplane in the age of jets.”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Reliability v. Risky concept: “reusability” and Significant cost reduction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SpaceX financial viability heavily depends on the successful landing of the booster (booster recovery) defined as “mission success”.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Using SpaceX Falcon9 database, we develop AI tools: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for visualizing, analyzing features conditioning mission success 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;Calibri"/>
              </a:rPr>
              <a:t>for predicting Falcon 9 success and SpaceX financial viability using supervised classification algorithms.</a:t>
            </a:r>
            <a:r>
              <a:rPr b="0" lang="en-US" sz="1800" spc="-1" strike="noStrike">
                <a:solidFill>
                  <a:srgbClr val="000000"/>
                </a:solidFill>
                <a:latin typeface="Calibri;Calibri"/>
                <a:ea typeface="Calibri;Calibri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rcRect l="0" t="0" r="0" b="20836"/>
          <a:stretch/>
        </p:blipFill>
        <p:spPr>
          <a:xfrm>
            <a:off x="7232760" y="1317240"/>
            <a:ext cx="4195440" cy="478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Num"/>
          </p:nvPr>
        </p:nvSpPr>
        <p:spPr>
          <a:xfrm>
            <a:off x="10744200" y="6356520"/>
            <a:ext cx="1438560" cy="35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A0129F8-A344-48D1-BA67-8D8BDFF2E450}" type="slidenum">
              <a:rPr b="1" lang="en-US" sz="1600" spc="-1" strike="noStrike">
                <a:solidFill>
                  <a:srgbClr val="ffffff"/>
                </a:solidFill>
                <a:latin typeface="Abadi"/>
              </a:rPr>
              <a:t>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89" name="TextBox 3"/>
          <p:cNvSpPr/>
          <p:nvPr/>
        </p:nvSpPr>
        <p:spPr>
          <a:xfrm>
            <a:off x="659880" y="3200400"/>
            <a:ext cx="3217680" cy="7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e7e6e6"/>
                </a:solidFill>
                <a:latin typeface="Verdana"/>
                <a:ea typeface="SF Pro"/>
              </a:rPr>
              <a:t>Section 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7e6e6"/>
                </a:solidFill>
                <a:latin typeface="Verdana"/>
                <a:ea typeface="SF Pro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991A912-5E23-4492-B81C-5EF82F229FD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914400" y="1600200"/>
            <a:ext cx="10509480" cy="381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Methodology steps: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1. 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Data collection from open Data base and Wikipedia (Falcon9, Ariane-5). 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2.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Data wrangling.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3.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Exploratory data analysis using SQL query and visualization of correlation between parameters. 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4.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Visual analytics: launch sites with Folium, success rates with Plotly Dash. 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5.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	</a:t>
            </a:r>
            <a:r>
              <a:rPr b="1" lang="en-US" sz="2150" spc="-1" strike="noStrike">
                <a:solidFill>
                  <a:srgbClr val="000000"/>
                </a:solidFill>
                <a:latin typeface="Calibri"/>
                <a:ea typeface="Segoe UI"/>
              </a:rPr>
              <a:t>Classification Models development and validations. Selection of best predictive model.</a:t>
            </a:r>
            <a:r>
              <a:rPr b="1" lang="en-US" sz="2150" spc="-1" strike="noStrike">
                <a:solidFill>
                  <a:srgbClr val="c9211e"/>
                </a:solidFill>
                <a:latin typeface="Calibri"/>
                <a:ea typeface="Segoe UI"/>
              </a:rPr>
              <a:t>  </a:t>
            </a:r>
            <a:endParaRPr b="0" lang="en-US" sz="215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4575</TotalTime>
  <Application>LibreOffice/7.2.5.2$Windows_X86_64 LibreOffice_project/499f9727c189e6ef3471021d6132d4c694f357e5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2022-06-27T21:00:36Z</dcterms:modified>
  <cp:revision>743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r8>4</vt:r8>
  </property>
  <property fmtid="{D5CDD505-2E9C-101B-9397-08002B2CF9AE}" pid="4" name="PresentationFormat">
    <vt:lpwstr>Widescreen</vt:lpwstr>
  </property>
  <property fmtid="{D5CDD505-2E9C-101B-9397-08002B2CF9AE}" pid="5" name="Slides">
    <vt:r8>47</vt:r8>
  </property>
</Properties>
</file>